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31.jpg" ContentType="image/pn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handoutMasterIdLst>
    <p:handoutMasterId r:id="rId71"/>
  </p:handoutMasterIdLst>
  <p:sldIdLst>
    <p:sldId id="256" r:id="rId2"/>
    <p:sldId id="366" r:id="rId3"/>
    <p:sldId id="257" r:id="rId4"/>
    <p:sldId id="368" r:id="rId5"/>
    <p:sldId id="369" r:id="rId6"/>
    <p:sldId id="296" r:id="rId7"/>
    <p:sldId id="262" r:id="rId8"/>
    <p:sldId id="336" r:id="rId9"/>
    <p:sldId id="334" r:id="rId10"/>
    <p:sldId id="339" r:id="rId11"/>
    <p:sldId id="398" r:id="rId12"/>
    <p:sldId id="361" r:id="rId13"/>
    <p:sldId id="378" r:id="rId14"/>
    <p:sldId id="379" r:id="rId15"/>
    <p:sldId id="328" r:id="rId16"/>
    <p:sldId id="330" r:id="rId17"/>
    <p:sldId id="347" r:id="rId18"/>
    <p:sldId id="380" r:id="rId19"/>
    <p:sldId id="395" r:id="rId20"/>
    <p:sldId id="381" r:id="rId21"/>
    <p:sldId id="375" r:id="rId22"/>
    <p:sldId id="384" r:id="rId23"/>
    <p:sldId id="325" r:id="rId24"/>
    <p:sldId id="315" r:id="rId25"/>
    <p:sldId id="308" r:id="rId26"/>
    <p:sldId id="307" r:id="rId27"/>
    <p:sldId id="309" r:id="rId28"/>
    <p:sldId id="305" r:id="rId29"/>
    <p:sldId id="404" r:id="rId30"/>
    <p:sldId id="363" r:id="rId31"/>
    <p:sldId id="311" r:id="rId32"/>
    <p:sldId id="387" r:id="rId33"/>
    <p:sldId id="388" r:id="rId34"/>
    <p:sldId id="269" r:id="rId35"/>
    <p:sldId id="310" r:id="rId36"/>
    <p:sldId id="402" r:id="rId37"/>
    <p:sldId id="351" r:id="rId38"/>
    <p:sldId id="312" r:id="rId39"/>
    <p:sldId id="354" r:id="rId40"/>
    <p:sldId id="357" r:id="rId41"/>
    <p:sldId id="356" r:id="rId42"/>
    <p:sldId id="359" r:id="rId43"/>
    <p:sldId id="360" r:id="rId44"/>
    <p:sldId id="390" r:id="rId45"/>
    <p:sldId id="397" r:id="rId46"/>
    <p:sldId id="400" r:id="rId47"/>
    <p:sldId id="399" r:id="rId48"/>
    <p:sldId id="313" r:id="rId49"/>
    <p:sldId id="401" r:id="rId50"/>
    <p:sldId id="403" r:id="rId51"/>
    <p:sldId id="365" r:id="rId52"/>
    <p:sldId id="273" r:id="rId53"/>
    <p:sldId id="333" r:id="rId54"/>
    <p:sldId id="344" r:id="rId55"/>
    <p:sldId id="345" r:id="rId56"/>
    <p:sldId id="350" r:id="rId57"/>
    <p:sldId id="364" r:id="rId58"/>
    <p:sldId id="370" r:id="rId59"/>
    <p:sldId id="372" r:id="rId60"/>
    <p:sldId id="373" r:id="rId61"/>
    <p:sldId id="374" r:id="rId62"/>
    <p:sldId id="382" r:id="rId63"/>
    <p:sldId id="383" r:id="rId64"/>
    <p:sldId id="389" r:id="rId65"/>
    <p:sldId id="392" r:id="rId66"/>
    <p:sldId id="393" r:id="rId67"/>
    <p:sldId id="394" r:id="rId68"/>
    <p:sldId id="396"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AC6352BE-16FF-8246-B8A0-63D1818FD38F}">
          <p14:sldIdLst>
            <p14:sldId id="256"/>
            <p14:sldId id="366"/>
          </p14:sldIdLst>
        </p14:section>
        <p14:section name="Attention Getter" id="{5C5741DC-0916-A344-9E72-26A926C58E2F}">
          <p14:sldIdLst>
            <p14:sldId id="257"/>
            <p14:sldId id="368"/>
            <p14:sldId id="369"/>
            <p14:sldId id="296"/>
          </p14:sldIdLst>
        </p14:section>
        <p14:section name="Referential Uncertainty " id="{9937D01B-7253-8E4F-887A-B9A4488C04B7}">
          <p14:sldIdLst>
            <p14:sldId id="262"/>
            <p14:sldId id="336"/>
            <p14:sldId id="334"/>
            <p14:sldId id="339"/>
            <p14:sldId id="398"/>
          </p14:sldIdLst>
        </p14:section>
        <p14:section name="XSIT Debate" id="{DF59F416-9FAA-6E4E-9F99-219CF89AD2D7}">
          <p14:sldIdLst>
            <p14:sldId id="361"/>
            <p14:sldId id="378"/>
            <p14:sldId id="379"/>
            <p14:sldId id="328"/>
            <p14:sldId id="330"/>
            <p14:sldId id="347"/>
            <p14:sldId id="380"/>
            <p14:sldId id="395"/>
            <p14:sldId id="381"/>
            <p14:sldId id="375"/>
            <p14:sldId id="384"/>
          </p14:sldIdLst>
        </p14:section>
        <p14:section name="3A. Experiment" id="{B94B0462-8F9D-124B-B2DB-C3E9B3E62B0A}">
          <p14:sldIdLst>
            <p14:sldId id="325"/>
            <p14:sldId id="315"/>
            <p14:sldId id="308"/>
            <p14:sldId id="307"/>
            <p14:sldId id="309"/>
            <p14:sldId id="305"/>
            <p14:sldId id="404"/>
            <p14:sldId id="363"/>
          </p14:sldIdLst>
        </p14:section>
        <p14:section name="3A.1 Data" id="{10EAA216-DFF8-4D4E-8C59-C14EFAC1D035}">
          <p14:sldIdLst>
            <p14:sldId id="311"/>
            <p14:sldId id="387"/>
            <p14:sldId id="388"/>
            <p14:sldId id="269"/>
            <p14:sldId id="310"/>
            <p14:sldId id="402"/>
          </p14:sldIdLst>
        </p14:section>
        <p14:section name="3B.Model" id="{33D9FDE0-CD7B-0B43-8B8C-AD33AB0BD12B}">
          <p14:sldIdLst>
            <p14:sldId id="351"/>
            <p14:sldId id="312"/>
            <p14:sldId id="354"/>
            <p14:sldId id="357"/>
            <p14:sldId id="356"/>
            <p14:sldId id="359"/>
            <p14:sldId id="360"/>
          </p14:sldIdLst>
        </p14:section>
        <p14:section name="Closing" id="{10B93B1C-7DD9-9640-A66C-2D98C52985CE}">
          <p14:sldIdLst>
            <p14:sldId id="390"/>
            <p14:sldId id="397"/>
            <p14:sldId id="400"/>
            <p14:sldId id="399"/>
            <p14:sldId id="313"/>
          </p14:sldIdLst>
        </p14:section>
        <p14:section name="Notes and Extra Slides" id="{8A3AFE3E-C3CD-1342-AB99-16F78597AE34}">
          <p14:sldIdLst>
            <p14:sldId id="401"/>
            <p14:sldId id="403"/>
            <p14:sldId id="365"/>
            <p14:sldId id="273"/>
            <p14:sldId id="333"/>
            <p14:sldId id="344"/>
            <p14:sldId id="345"/>
            <p14:sldId id="350"/>
            <p14:sldId id="364"/>
            <p14:sldId id="370"/>
            <p14:sldId id="372"/>
            <p14:sldId id="373"/>
            <p14:sldId id="374"/>
            <p14:sldId id="382"/>
            <p14:sldId id="383"/>
            <p14:sldId id="389"/>
            <p14:sldId id="392"/>
            <p14:sldId id="393"/>
            <p14:sldId id="394"/>
            <p14:sldId id="39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78" autoAdjust="0"/>
    <p:restoredTop sz="92857" autoAdjust="0"/>
  </p:normalViewPr>
  <p:slideViewPr>
    <p:cSldViewPr snapToGrid="0" snapToObjects="1">
      <p:cViewPr>
        <p:scale>
          <a:sx n="80" d="100"/>
          <a:sy n="80" d="100"/>
        </p:scale>
        <p:origin x="-1776" y="-408"/>
      </p:cViewPr>
      <p:guideLst>
        <p:guide orient="horz" pos="2160"/>
        <p:guide pos="2880"/>
      </p:guideLst>
    </p:cSldViewPr>
  </p:slideViewPr>
  <p:outlineViewPr>
    <p:cViewPr>
      <p:scale>
        <a:sx n="33" d="100"/>
        <a:sy n="33" d="100"/>
      </p:scale>
      <p:origin x="0" y="116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handoutMaster" Target="handoutMasters/handoutMaster1.xml"/><Relationship Id="rId72"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7E0170B-8DA6-D044-80BB-9F195BBE12B0}" type="datetimeFigureOut">
              <a:rPr lang="en-US" smtClean="0">
                <a:latin typeface="Helvetica"/>
              </a:rPr>
              <a:t>5/21/14</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E7BA8B2-E49B-CD44-951C-3BDCF1E5DBFD}"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494356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DC3155CF-8FD6-3D44-BBC2-E93CA1A0A5B3}" type="datetimeFigureOut">
              <a:rPr lang="en-US" smtClean="0"/>
              <a:pPr/>
              <a:t>5/21/14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5A4FFB53-C330-4F42-A5AC-D8FCC7255F84}" type="slidenum">
              <a:rPr lang="en-US" smtClean="0"/>
              <a:pPr/>
              <a:t>‹#›</a:t>
            </a:fld>
            <a:endParaRPr lang="en-US" dirty="0"/>
          </a:p>
        </p:txBody>
      </p:sp>
    </p:spTree>
    <p:extLst>
      <p:ext uri="{BB962C8B-B14F-4D97-AF65-F5344CB8AC3E}">
        <p14:creationId xmlns:p14="http://schemas.microsoft.com/office/powerpoint/2010/main" val="6605528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Hello everyone</a:t>
            </a:r>
            <a:r>
              <a:rPr lang="en-US" baseline="0" dirty="0" smtClean="0"/>
              <a:t>. Thank you for coming. My name is Kyle MacDonald and I’m a first-year working with Mike. Today I’m going to talk about the role of social information in cross-situational word learning.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 should mention that this is collaborative work with my advisor Mike Frank and a post-doc in my lab, Dan </a:t>
            </a:r>
            <a:r>
              <a:rPr lang="en-US" baseline="0" dirty="0" err="1" smtClean="0"/>
              <a:t>Yurovsky</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5A4FFB53-C330-4F42-A5AC-D8FCC7255F84}" type="slidenum">
              <a:rPr lang="en-US" smtClean="0"/>
              <a:pPr/>
              <a:t>1</a:t>
            </a:fld>
            <a:endParaRPr lang="en-US" dirty="0"/>
          </a:p>
        </p:txBody>
      </p:sp>
    </p:spTree>
    <p:extLst>
      <p:ext uri="{BB962C8B-B14F-4D97-AF65-F5344CB8AC3E}">
        <p14:creationId xmlns:p14="http://schemas.microsoft.com/office/powerpoint/2010/main" val="2638064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Helvetica"/>
                <a:ea typeface="+mn-ea"/>
                <a:cs typeface="+mn-cs"/>
              </a:rPr>
              <a:t>Recent research with both adults and infants show</a:t>
            </a:r>
            <a:r>
              <a:rPr lang="en-US" sz="1200" kern="1200" baseline="0" dirty="0" smtClean="0">
                <a:solidFill>
                  <a:schemeClr val="tx1"/>
                </a:solidFill>
                <a:latin typeface="Helvetica"/>
                <a:ea typeface="+mn-ea"/>
                <a:cs typeface="+mn-cs"/>
              </a:rPr>
              <a:t> that novel words can be learned via co-occurrence information alone. These results</a:t>
            </a:r>
            <a:r>
              <a:rPr lang="en-US" sz="1200" kern="1200" dirty="0" smtClean="0">
                <a:solidFill>
                  <a:schemeClr val="tx1"/>
                </a:solidFill>
                <a:latin typeface="Helvetica"/>
                <a:ea typeface="+mn-ea"/>
                <a:cs typeface="+mn-cs"/>
              </a:rPr>
              <a:t> provide an important proof of concept, that statistical or</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associative learning may proceed without solving referential ambiguity in the moment via social cues.</a:t>
            </a:r>
          </a:p>
          <a:p>
            <a:endParaRPr lang="en-US" sz="1200" kern="1200" baseline="0" dirty="0" smtClean="0">
              <a:solidFill>
                <a:schemeClr val="tx1"/>
              </a:solidFill>
              <a:latin typeface="Helvetica"/>
              <a:ea typeface="+mn-ea"/>
              <a:cs typeface="+mn-cs"/>
            </a:endParaRPr>
          </a:p>
          <a:p>
            <a:r>
              <a:rPr lang="en-US" sz="1200" kern="1200" dirty="0" smtClean="0">
                <a:solidFill>
                  <a:schemeClr val="tx1"/>
                </a:solidFill>
                <a:latin typeface="Helvetica"/>
                <a:ea typeface="+mn-ea"/>
                <a:cs typeface="+mn-cs"/>
              </a:rPr>
              <a:t>Also,</a:t>
            </a:r>
            <a:r>
              <a:rPr lang="en-US" sz="1200" kern="1200" baseline="0" dirty="0" smtClean="0">
                <a:solidFill>
                  <a:schemeClr val="tx1"/>
                </a:solidFill>
                <a:latin typeface="Helvetica"/>
                <a:ea typeface="+mn-ea"/>
                <a:cs typeface="+mn-cs"/>
              </a:rPr>
              <a:t> </a:t>
            </a:r>
            <a:r>
              <a:rPr lang="en-US" sz="1200" b="1" kern="1200" dirty="0" smtClean="0">
                <a:solidFill>
                  <a:schemeClr val="tx1"/>
                </a:solidFill>
                <a:latin typeface="Helvetica"/>
                <a:ea typeface="+mn-ea"/>
                <a:cs typeface="+mn-cs"/>
              </a:rPr>
              <a:t>Computational models </a:t>
            </a:r>
            <a:r>
              <a:rPr lang="en-US" sz="1200" kern="1200" dirty="0" smtClean="0">
                <a:solidFill>
                  <a:schemeClr val="tx1"/>
                </a:solidFill>
                <a:latin typeface="Helvetica"/>
                <a:ea typeface="+mn-ea"/>
                <a:cs typeface="+mn-cs"/>
              </a:rPr>
              <a:t>suggest that XSL can be used to accurately infer the meanings of</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words from small but realistic corpora of language use can allow large, language-scale lexicons to be learned in the face of considerable  referential   uncertainty   (Blythe,   Smith,   &amp;   Smith,   2010).</a:t>
            </a:r>
          </a:p>
        </p:txBody>
      </p:sp>
      <p:sp>
        <p:nvSpPr>
          <p:cNvPr id="4" name="Slide Number Placeholder 3"/>
          <p:cNvSpPr>
            <a:spLocks noGrp="1"/>
          </p:cNvSpPr>
          <p:nvPr>
            <p:ph type="sldNum" sz="quarter" idx="10"/>
          </p:nvPr>
        </p:nvSpPr>
        <p:spPr/>
        <p:txBody>
          <a:bodyPr/>
          <a:lstStyle/>
          <a:p>
            <a:fld id="{5A4FFB53-C330-4F42-A5AC-D8FCC7255F84}" type="slidenum">
              <a:rPr lang="en-US" smtClean="0"/>
              <a:pPr/>
              <a:t>10</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Helvetica"/>
                <a:ea typeface="+mn-ea"/>
                <a:cs typeface="+mn-cs"/>
              </a:rPr>
              <a:t>So there is evidence that referential ambiguity can be reduced at two different time scales:</a:t>
            </a:r>
            <a:r>
              <a:rPr lang="en-US" sz="1200" kern="1200" baseline="0" dirty="0" smtClean="0">
                <a:solidFill>
                  <a:schemeClr val="tx1"/>
                </a:solidFill>
                <a:latin typeface="Helvetica"/>
                <a:ea typeface="+mn-ea"/>
                <a:cs typeface="+mn-cs"/>
              </a:rPr>
              <a:t> in-the-moment with social cues AND over-time with cross-situational statistics.</a:t>
            </a:r>
            <a:endParaRPr lang="en-US" sz="1200" kern="1200" dirty="0" smtClean="0">
              <a:solidFill>
                <a:schemeClr val="tx1"/>
              </a:solidFill>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Helvetica"/>
                <a:ea typeface="+mn-ea"/>
                <a:cs typeface="+mn-cs"/>
              </a:rPr>
              <a:t>My</a:t>
            </a:r>
            <a:r>
              <a:rPr lang="en-US" sz="1200" kern="1200" baseline="0" dirty="0" smtClean="0">
                <a:solidFill>
                  <a:schemeClr val="tx1"/>
                </a:solidFill>
                <a:latin typeface="Helvetica"/>
                <a:ea typeface="+mn-ea"/>
                <a:cs typeface="+mn-cs"/>
              </a:rPr>
              <a:t> current work asks how these two sources of information interact to support learning. Does the presence of social cues alter cross-situational learning?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11</a:t>
            </a:fld>
            <a:endParaRPr lang="en-US" dirty="0"/>
          </a:p>
        </p:txBody>
      </p:sp>
    </p:spTree>
    <p:extLst>
      <p:ext uri="{BB962C8B-B14F-4D97-AF65-F5344CB8AC3E}">
        <p14:creationId xmlns:p14="http://schemas.microsoft.com/office/powerpoint/2010/main" val="1622378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Part of the motivation for this work comes from the debate over the process underlying cross-situational learning, so I just want to introduce this debate. </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12</a:t>
            </a:fld>
            <a:endParaRPr lang="en-US" dirty="0"/>
          </a:p>
        </p:txBody>
      </p:sp>
    </p:spTree>
    <p:extLst>
      <p:ext uri="{BB962C8B-B14F-4D97-AF65-F5344CB8AC3E}">
        <p14:creationId xmlns:p14="http://schemas.microsoft.com/office/powerpoint/2010/main" val="3728036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Generally,</a:t>
            </a:r>
            <a:r>
              <a:rPr lang="en-US" baseline="0" dirty="0" smtClean="0"/>
              <a:t> proponents of cross-situational learning agree on the computational problem that learners are solving. Input are the co-occurrences in the world. There is some learning mechanism that performs computations over that input, leading to learning.</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13</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people disagree is at the process level. What are the actual representations</a:t>
            </a:r>
            <a:r>
              <a:rPr lang="en-US" baseline="0" dirty="0" smtClean="0"/>
              <a:t> stored in memory and how are those representations updated as more information coming along. </a:t>
            </a:r>
          </a:p>
          <a:p>
            <a:endParaRPr lang="en-US" baseline="0" dirty="0" smtClean="0"/>
          </a:p>
          <a:p>
            <a:r>
              <a:rPr lang="en-US" dirty="0" smtClean="0"/>
              <a:t>The</a:t>
            </a:r>
            <a:r>
              <a:rPr lang="en-US" baseline="0" dirty="0" smtClean="0"/>
              <a:t> two proposals are…</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14</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single-hypothesis</a:t>
            </a:r>
            <a:r>
              <a:rPr lang="en-US" baseline="0" dirty="0" smtClean="0"/>
              <a:t> tracker who makes a strong initial hypothesis and then either verifies or rejects it based on future evidence.</a:t>
            </a:r>
          </a:p>
          <a:p>
            <a:endParaRPr lang="en-US" baseline="0" dirty="0" smtClean="0"/>
          </a:p>
          <a:p>
            <a:r>
              <a:rPr lang="en-US" baseline="0" dirty="0" smtClean="0"/>
              <a:t>OR the co-occurrence tracker who gradually builds up information about the entire system of word-object co-occurrences. </a:t>
            </a:r>
          </a:p>
          <a:p>
            <a:endParaRPr lang="en-US" baseline="0" dirty="0" smtClean="0"/>
          </a:p>
          <a:p>
            <a:r>
              <a:rPr lang="en-US" baseline="0" dirty="0" smtClean="0"/>
              <a:t>The critical difference between these two accounts is whether learners are simultaneously acquiring information about multiple candidate referents for the same word.</a:t>
            </a:r>
            <a:endParaRPr lang="en-US" dirty="0" smtClean="0"/>
          </a:p>
        </p:txBody>
      </p:sp>
      <p:sp>
        <p:nvSpPr>
          <p:cNvPr id="4" name="Slide Number Placeholder 3"/>
          <p:cNvSpPr>
            <a:spLocks noGrp="1"/>
          </p:cNvSpPr>
          <p:nvPr>
            <p:ph type="sldNum" sz="quarter" idx="10"/>
          </p:nvPr>
        </p:nvSpPr>
        <p:spPr/>
        <p:txBody>
          <a:bodyPr/>
          <a:lstStyle/>
          <a:p>
            <a:fld id="{5A4FFB53-C330-4F42-A5AC-D8FCC7255F84}" type="slidenum">
              <a:rPr lang="en-US" smtClean="0"/>
              <a:pPr/>
              <a:t>15</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Helvetica"/>
                <a:ea typeface="+mn-ea"/>
                <a:cs typeface="+mn-cs"/>
              </a:rPr>
              <a:t>Evidence in support of single-hypothesis tracking comes from</a:t>
            </a:r>
            <a:r>
              <a:rPr lang="en-US" sz="1200" kern="1200" baseline="0" dirty="0" smtClean="0">
                <a:solidFill>
                  <a:schemeClr val="tx1"/>
                </a:solidFill>
                <a:effectLst/>
                <a:latin typeface="Helvetica"/>
                <a:ea typeface="+mn-ea"/>
                <a:cs typeface="+mn-cs"/>
              </a:rPr>
              <a:t> a couple of studies conducted by John </a:t>
            </a:r>
            <a:r>
              <a:rPr lang="en-US" sz="1200" kern="1200" baseline="0" dirty="0" err="1" smtClean="0">
                <a:solidFill>
                  <a:schemeClr val="tx1"/>
                </a:solidFill>
                <a:effectLst/>
                <a:latin typeface="Helvetica"/>
                <a:ea typeface="+mn-ea"/>
                <a:cs typeface="+mn-cs"/>
              </a:rPr>
              <a:t>Trueswell</a:t>
            </a:r>
            <a:r>
              <a:rPr lang="en-US" sz="1200" kern="1200" baseline="0" dirty="0" smtClean="0">
                <a:solidFill>
                  <a:schemeClr val="tx1"/>
                </a:solidFill>
                <a:effectLst/>
                <a:latin typeface="Helvetica"/>
                <a:ea typeface="+mn-ea"/>
                <a:cs typeface="+mn-cs"/>
              </a:rPr>
              <a:t> and colleagues in which they put learners in a typical cross-situational learning paradigm </a:t>
            </a:r>
          </a:p>
          <a:p>
            <a:endParaRPr lang="en-US" sz="1200" kern="1200" baseline="0" dirty="0" smtClean="0">
              <a:solidFill>
                <a:schemeClr val="tx1"/>
              </a:solidFill>
              <a:effectLst/>
              <a:latin typeface="Helvetica"/>
              <a:ea typeface="+mn-ea"/>
              <a:cs typeface="+mn-cs"/>
            </a:endParaRPr>
          </a:p>
          <a:p>
            <a:r>
              <a:rPr lang="en-US" sz="1200" kern="1200" dirty="0" smtClean="0">
                <a:solidFill>
                  <a:schemeClr val="tx1"/>
                </a:solidFill>
                <a:effectLst/>
                <a:latin typeface="Helvetica"/>
                <a:ea typeface="+mn-ea"/>
                <a:cs typeface="+mn-cs"/>
              </a:rPr>
              <a:t>They</a:t>
            </a:r>
            <a:r>
              <a:rPr lang="en-US" sz="1200" kern="1200" baseline="0" dirty="0" smtClean="0">
                <a:solidFill>
                  <a:schemeClr val="tx1"/>
                </a:solidFill>
                <a:effectLst/>
                <a:latin typeface="Helvetica"/>
                <a:ea typeface="+mn-ea"/>
                <a:cs typeface="+mn-cs"/>
              </a:rPr>
              <a:t> binned trials into two groups – whether you were incorrect or correct on the previous learning instance and with this analysis they found that adults only showed evidence of learning a word-object mapping if they were correct on the previous trial. </a:t>
            </a:r>
          </a:p>
          <a:p>
            <a:endParaRPr lang="en-US" sz="1200" kern="1200" baseline="0" dirty="0" smtClean="0">
              <a:solidFill>
                <a:schemeClr val="tx1"/>
              </a:solidFill>
              <a:effectLst/>
              <a:latin typeface="Helvetica"/>
              <a:ea typeface="+mn-ea"/>
              <a:cs typeface="+mn-cs"/>
            </a:endParaRPr>
          </a:p>
          <a:p>
            <a:r>
              <a:rPr lang="en-US" sz="1200" kern="1200" baseline="0" dirty="0" smtClean="0">
                <a:solidFill>
                  <a:schemeClr val="tx1"/>
                </a:solidFill>
                <a:effectLst/>
                <a:latin typeface="Helvetica"/>
                <a:ea typeface="+mn-ea"/>
                <a:cs typeface="+mn-cs"/>
              </a:rPr>
              <a:t>So if you didn’t select bear, then you were unlikely to select bear in the next trial even though it had appeared with </a:t>
            </a:r>
            <a:r>
              <a:rPr lang="en-US" sz="1200" kern="1200" baseline="0" dirty="0" err="1" smtClean="0">
                <a:solidFill>
                  <a:schemeClr val="tx1"/>
                </a:solidFill>
                <a:effectLst/>
                <a:latin typeface="Helvetica"/>
                <a:ea typeface="+mn-ea"/>
                <a:cs typeface="+mn-cs"/>
              </a:rPr>
              <a:t>Zud</a:t>
            </a:r>
            <a:r>
              <a:rPr lang="en-US" sz="1200" kern="1200" baseline="0" dirty="0" smtClean="0">
                <a:solidFill>
                  <a:schemeClr val="tx1"/>
                </a:solidFill>
                <a:effectLst/>
                <a:latin typeface="Helvetica"/>
                <a:ea typeface="+mn-ea"/>
                <a:cs typeface="+mn-cs"/>
              </a:rPr>
              <a:t> earlier. However, there is a relatively long delay between exposure and test in these studies, and at lower number of referents on the screen, they do find some evidence from eye-tracking analyses that learners were tracking multiple alternatives. </a:t>
            </a:r>
          </a:p>
          <a:p>
            <a:endParaRPr lang="en-US" sz="1200" kern="1200" baseline="0" dirty="0" smtClean="0">
              <a:solidFill>
                <a:schemeClr val="tx1"/>
              </a:solidFill>
              <a:effectLst/>
              <a:latin typeface="Helvetica"/>
              <a:ea typeface="+mn-ea"/>
              <a:cs typeface="+mn-cs"/>
            </a:endParaRPr>
          </a:p>
          <a:p>
            <a:r>
              <a:rPr lang="en-US" sz="1200" kern="1200" baseline="0" dirty="0" smtClean="0">
                <a:solidFill>
                  <a:schemeClr val="tx1"/>
                </a:solidFill>
                <a:effectLst/>
                <a:latin typeface="Helvetica"/>
                <a:ea typeface="+mn-ea"/>
                <a:cs typeface="+mn-cs"/>
              </a:rPr>
              <a:t>Further, </a:t>
            </a:r>
            <a:r>
              <a:rPr lang="en-US" sz="1200" kern="1200" dirty="0" smtClean="0">
                <a:solidFill>
                  <a:schemeClr val="tx1"/>
                </a:solidFill>
                <a:effectLst/>
                <a:latin typeface="Helvetica"/>
                <a:ea typeface="+mn-ea"/>
                <a:cs typeface="+mn-cs"/>
              </a:rPr>
              <a:t>a</a:t>
            </a:r>
            <a:r>
              <a:rPr lang="en-US" sz="1200" kern="1200" baseline="0" dirty="0" smtClean="0">
                <a:solidFill>
                  <a:schemeClr val="tx1"/>
                </a:solidFill>
                <a:effectLst/>
                <a:latin typeface="Helvetica"/>
                <a:ea typeface="+mn-ea"/>
                <a:cs typeface="+mn-cs"/>
              </a:rPr>
              <a:t> recent study conducted by Dan and Mike provides strong evidence that adults and children do track multiple alternatives. And since this paradigm is what I will be building on for my study, I will take some time now to walk through the design and the results from this study.</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16</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latin typeface="Helvetica Light"/>
                <a:cs typeface="Helvetica Light"/>
              </a:rPr>
              <a:t>First I want</a:t>
            </a:r>
            <a:r>
              <a:rPr lang="en-US" sz="1200" baseline="0" dirty="0" smtClean="0">
                <a:latin typeface="Helvetica Light"/>
                <a:cs typeface="Helvetica Light"/>
              </a:rPr>
              <a:t> to walk through the two different types of test trials. All exposure trials were the same. </a:t>
            </a:r>
            <a:endParaRPr lang="en-US" sz="1200" dirty="0" smtClean="0">
              <a:latin typeface="Helvetica Light"/>
              <a:cs typeface="Helvetica Light"/>
            </a:endParaRPr>
          </a:p>
          <a:p>
            <a:pPr marL="0" indent="0">
              <a:buNone/>
            </a:pPr>
            <a:endParaRPr lang="en-US" sz="1200" dirty="0" smtClean="0">
              <a:latin typeface="Helvetica Light"/>
              <a:cs typeface="Helvetica Light"/>
            </a:endParaRPr>
          </a:p>
          <a:p>
            <a:pPr marL="0" indent="0">
              <a:buNone/>
            </a:pPr>
            <a:r>
              <a:rPr lang="en-US" sz="1200" dirty="0" smtClean="0">
                <a:latin typeface="Helvetica Light"/>
                <a:cs typeface="Helvetica Light"/>
              </a:rPr>
              <a:t>Novel words were 1-3 syllable </a:t>
            </a:r>
            <a:r>
              <a:rPr lang="en-US" sz="1200" dirty="0" err="1" smtClean="0">
                <a:latin typeface="Helvetica Light"/>
                <a:cs typeface="Helvetica Light"/>
              </a:rPr>
              <a:t>pseudowords</a:t>
            </a:r>
            <a:r>
              <a:rPr lang="en-US" sz="1200" dirty="0" smtClean="0">
                <a:latin typeface="Helvetica Light"/>
                <a:cs typeface="Helvetica Light"/>
              </a:rPr>
              <a:t> obeying the rules of English </a:t>
            </a:r>
            <a:r>
              <a:rPr lang="en-US" sz="1200" dirty="0" err="1" smtClean="0">
                <a:latin typeface="Helvetica Light"/>
                <a:cs typeface="Helvetica Light"/>
              </a:rPr>
              <a:t>phonotactics</a:t>
            </a:r>
            <a:endParaRPr lang="en-US" sz="1200" dirty="0" smtClean="0">
              <a:latin typeface="Helvetica Light"/>
              <a:cs typeface="Helvetica Light"/>
            </a:endParaRPr>
          </a:p>
          <a:p>
            <a:pPr marL="0" indent="0">
              <a:buNone/>
            </a:pPr>
            <a:r>
              <a:rPr lang="en-US" sz="1200" dirty="0" smtClean="0">
                <a:latin typeface="Helvetica Light"/>
                <a:cs typeface="Helvetica Light"/>
              </a:rPr>
              <a:t>Novel images taken from </a:t>
            </a:r>
            <a:r>
              <a:rPr lang="en-US" sz="1200" dirty="0" err="1" smtClean="0">
                <a:latin typeface="Helvetica Light"/>
                <a:cs typeface="Helvetica Light"/>
              </a:rPr>
              <a:t>Kanwisher</a:t>
            </a:r>
            <a:r>
              <a:rPr lang="en-US" sz="1200" dirty="0" smtClean="0">
                <a:latin typeface="Helvetica Light"/>
                <a:cs typeface="Helvetica Light"/>
              </a:rPr>
              <a:t>, Woods, </a:t>
            </a:r>
            <a:r>
              <a:rPr lang="en-US" sz="1200" dirty="0" err="1" smtClean="0">
                <a:latin typeface="Helvetica Light"/>
                <a:cs typeface="Helvetica Light"/>
              </a:rPr>
              <a:t>Iacoboni</a:t>
            </a:r>
            <a:r>
              <a:rPr lang="en-US" sz="1200" dirty="0" smtClean="0">
                <a:latin typeface="Helvetica Light"/>
                <a:cs typeface="Helvetica Light"/>
              </a:rPr>
              <a:t> &amp; </a:t>
            </a:r>
            <a:r>
              <a:rPr lang="en-US" sz="1200" dirty="0" err="1" smtClean="0">
                <a:latin typeface="Helvetica Light"/>
                <a:cs typeface="Helvetica Light"/>
              </a:rPr>
              <a:t>Mazziotta</a:t>
            </a:r>
            <a:r>
              <a:rPr lang="en-US" sz="1200" dirty="0" smtClean="0">
                <a:latin typeface="Helvetica Light"/>
                <a:cs typeface="Helvetica Light"/>
              </a:rPr>
              <a:t> (1997)</a:t>
            </a:r>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17</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Manipulated the referential</a:t>
            </a:r>
            <a:r>
              <a:rPr lang="en-US" baseline="0" dirty="0" smtClean="0"/>
              <a:t> uncertainty during exposure by including different numbers of referents.</a:t>
            </a:r>
            <a:endParaRPr lang="en-US" dirty="0"/>
          </a:p>
        </p:txBody>
      </p:sp>
      <p:sp>
        <p:nvSpPr>
          <p:cNvPr id="4" name="Slide Number Placeholder 3"/>
          <p:cNvSpPr>
            <a:spLocks noGrp="1"/>
          </p:cNvSpPr>
          <p:nvPr>
            <p:ph type="sldNum" sz="quarter" idx="10"/>
          </p:nvPr>
        </p:nvSpPr>
        <p:spPr/>
        <p:txBody>
          <a:bodyPr/>
          <a:lstStyle/>
          <a:p>
            <a:fld id="{15FBA932-DBCB-1A46-90CC-FF2F97C18743}" type="slidenum">
              <a:rPr lang="en-US" smtClean="0"/>
              <a:t>18</a:t>
            </a:fld>
            <a:endParaRPr lang="en-US"/>
          </a:p>
        </p:txBody>
      </p:sp>
    </p:spTree>
    <p:extLst>
      <p:ext uri="{BB962C8B-B14F-4D97-AF65-F5344CB8AC3E}">
        <p14:creationId xmlns:p14="http://schemas.microsoft.com/office/powerpoint/2010/main" val="1873488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delay between exposure and test was also manipulated. </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19</a:t>
            </a:fld>
            <a:endParaRPr lang="en-US" dirty="0"/>
          </a:p>
        </p:txBody>
      </p:sp>
    </p:spTree>
    <p:extLst>
      <p:ext uri="{BB962C8B-B14F-4D97-AF65-F5344CB8AC3E}">
        <p14:creationId xmlns:p14="http://schemas.microsoft.com/office/powerpoint/2010/main" val="3117275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learn the meaning of a new word have to solve several </a:t>
            </a:r>
            <a:r>
              <a:rPr lang="en-US" b="1" baseline="0" dirty="0" smtClean="0"/>
              <a:t>inferential</a:t>
            </a:r>
            <a:r>
              <a:rPr lang="en-US" baseline="0" dirty="0" smtClean="0"/>
              <a:t> problems. For example, they have to </a:t>
            </a:r>
            <a:r>
              <a:rPr lang="en-US" sz="1200" kern="1200" dirty="0" smtClean="0">
                <a:solidFill>
                  <a:schemeClr val="tx1"/>
                </a:solidFill>
                <a:effectLst/>
                <a:latin typeface="Helvetica"/>
                <a:ea typeface="+mn-ea"/>
                <a:cs typeface="+mn-cs"/>
              </a:rPr>
              <a:t>extract an individual word from a continuous stream of speech, map that word to the correct object in the world, and retain that link over time.</a:t>
            </a:r>
            <a:r>
              <a:rPr lang="en-US" sz="1200" kern="1200" baseline="0" dirty="0" smtClean="0">
                <a:solidFill>
                  <a:schemeClr val="tx1"/>
                </a:solidFill>
                <a:effectLst/>
                <a:latin typeface="Helvetica"/>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Helvetica"/>
                <a:ea typeface="+mn-ea"/>
                <a:cs typeface="+mn-cs"/>
              </a:rPr>
              <a:t>Today I’m going to be focusing on the specific problem of how children map concrete nouns to objects in their environment. And one of the fundamental components of this puzzle is how children solve the problem of referential uncertainty.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Helvetica"/>
                <a:ea typeface="+mn-ea"/>
                <a:cs typeface="+mn-cs"/>
              </a:rPr>
              <a:t>Or what I’m going to call…</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5A4FFB53-C330-4F42-A5AC-D8FCC7255F84}" type="slidenum">
              <a:rPr lang="en-US" smtClean="0"/>
              <a:pPr/>
              <a:t>2</a:t>
            </a:fld>
            <a:endParaRPr lang="en-US" dirty="0"/>
          </a:p>
        </p:txBody>
      </p:sp>
    </p:spTree>
    <p:extLst>
      <p:ext uri="{BB962C8B-B14F-4D97-AF65-F5344CB8AC3E}">
        <p14:creationId xmlns:p14="http://schemas.microsoft.com/office/powerpoint/2010/main" val="26380641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Helvetica"/>
                <a:ea typeface="+mn-ea"/>
                <a:cs typeface="+mn-cs"/>
              </a:rPr>
              <a:t>Main point from Dan’s work </a:t>
            </a:r>
            <a:r>
              <a:rPr lang="en-US" sz="1200" b="1" kern="1200" dirty="0" smtClean="0">
                <a:solidFill>
                  <a:schemeClr val="tx1"/>
                </a:solidFill>
                <a:effectLst/>
                <a:latin typeface="Helvetica"/>
                <a:ea typeface="+mn-ea"/>
                <a:cs typeface="+mn-cs"/>
                <a:sym typeface="Wingdings"/>
              </a:rPr>
              <a:t> </a:t>
            </a:r>
            <a:r>
              <a:rPr lang="en-US" sz="1200" b="1" kern="1200" dirty="0" smtClean="0">
                <a:solidFill>
                  <a:schemeClr val="tx1"/>
                </a:solidFill>
                <a:effectLst/>
                <a:latin typeface="Helvetica"/>
                <a:ea typeface="+mn-ea"/>
                <a:cs typeface="+mn-cs"/>
              </a:rPr>
              <a:t>memory demands matter to representation</a:t>
            </a:r>
            <a:endParaRPr lang="en-US" sz="1200" kern="1200" dirty="0" smtClean="0">
              <a:solidFill>
                <a:schemeClr val="tx1"/>
              </a:solidFill>
              <a:effectLst/>
              <a:latin typeface="Helvetica"/>
              <a:ea typeface="+mn-ea"/>
              <a:cs typeface="+mn-cs"/>
            </a:endParaRPr>
          </a:p>
          <a:p>
            <a:endParaRPr lang="en-US" dirty="0"/>
          </a:p>
        </p:txBody>
      </p:sp>
      <p:sp>
        <p:nvSpPr>
          <p:cNvPr id="4" name="Slide Number Placeholder 3"/>
          <p:cNvSpPr>
            <a:spLocks noGrp="1"/>
          </p:cNvSpPr>
          <p:nvPr>
            <p:ph type="sldNum" sz="quarter" idx="10"/>
          </p:nvPr>
        </p:nvSpPr>
        <p:spPr/>
        <p:txBody>
          <a:bodyPr/>
          <a:lstStyle/>
          <a:p>
            <a:fld id="{15FBA932-DBCB-1A46-90CC-FF2F97C18743}" type="slidenum">
              <a:rPr lang="en-US" smtClean="0"/>
              <a:t>20</a:t>
            </a:fld>
            <a:endParaRPr lang="en-US"/>
          </a:p>
        </p:txBody>
      </p:sp>
    </p:spTree>
    <p:extLst>
      <p:ext uri="{BB962C8B-B14F-4D97-AF65-F5344CB8AC3E}">
        <p14:creationId xmlns:p14="http://schemas.microsoft.com/office/powerpoint/2010/main" val="1873488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Learners track both a single target referent and an approximation to the</a:t>
            </a:r>
            <a:r>
              <a:rPr lang="en-US" baseline="0" dirty="0" smtClean="0"/>
              <a:t> </a:t>
            </a:r>
            <a:r>
              <a:rPr lang="en-US" dirty="0" smtClean="0"/>
              <a:t>co-occurrence statistics, but the strength of this approximation varies with the complexity</a:t>
            </a:r>
            <a:r>
              <a:rPr lang="en-US" baseline="0" dirty="0" smtClean="0"/>
              <a:t> </a:t>
            </a:r>
            <a:r>
              <a:rPr lang="en-US" dirty="0" smtClean="0"/>
              <a:t>of the learning environment</a:t>
            </a:r>
            <a:endParaRPr lang="en-US" baseline="0" dirty="0" smtClean="0">
              <a:sym typeface="Wingdings"/>
            </a:endParaRPr>
          </a:p>
        </p:txBody>
      </p:sp>
      <p:sp>
        <p:nvSpPr>
          <p:cNvPr id="4" name="Slide Number Placeholder 3"/>
          <p:cNvSpPr>
            <a:spLocks noGrp="1"/>
          </p:cNvSpPr>
          <p:nvPr>
            <p:ph type="sldNum" sz="quarter" idx="10"/>
          </p:nvPr>
        </p:nvSpPr>
        <p:spPr/>
        <p:txBody>
          <a:bodyPr/>
          <a:lstStyle/>
          <a:p>
            <a:fld id="{5A4FFB53-C330-4F42-A5AC-D8FCC7255F84}" type="slidenum">
              <a:rPr lang="en-US" smtClean="0"/>
              <a:pPr/>
              <a:t>21</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22</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23</a:t>
            </a:fld>
            <a:endParaRPr lang="en-US" dirty="0"/>
          </a:p>
        </p:txBody>
      </p:sp>
    </p:spTree>
    <p:extLst>
      <p:ext uri="{BB962C8B-B14F-4D97-AF65-F5344CB8AC3E}">
        <p14:creationId xmlns:p14="http://schemas.microsoft.com/office/powerpoint/2010/main" val="380803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24</a:t>
            </a:fld>
            <a:endParaRPr lang="en-US" dirty="0"/>
          </a:p>
        </p:txBody>
      </p:sp>
    </p:spTree>
    <p:extLst>
      <p:ext uri="{BB962C8B-B14F-4D97-AF65-F5344CB8AC3E}">
        <p14:creationId xmlns:p14="http://schemas.microsoft.com/office/powerpoint/2010/main" val="2349389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Tina always looked</a:t>
            </a:r>
            <a:r>
              <a:rPr lang="en-US" baseline="0" dirty="0" smtClean="0"/>
              <a:t> straight ahead</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25</a:t>
            </a:fld>
            <a:endParaRPr lang="en-US" dirty="0"/>
          </a:p>
        </p:txBody>
      </p:sp>
    </p:spTree>
    <p:extLst>
      <p:ext uri="{BB962C8B-B14F-4D97-AF65-F5344CB8AC3E}">
        <p14:creationId xmlns:p14="http://schemas.microsoft.com/office/powerpoint/2010/main" val="492178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chose to use eye gaze because it was easy to manipulate and incorporate in the </a:t>
            </a:r>
            <a:r>
              <a:rPr lang="en-US" baseline="0" dirty="0" err="1" smtClean="0"/>
              <a:t>xsl</a:t>
            </a:r>
            <a:r>
              <a:rPr lang="en-US" baseline="0" dirty="0" smtClean="0"/>
              <a:t> task. We included arrows because piloting tasks showed that participants were struggling to figure out which object Tina was looking at. I don’t want to make any claims about eye-gaze specifically, we just used it </a:t>
            </a:r>
            <a:r>
              <a:rPr lang="en-US" sz="1200" kern="1200" dirty="0" smtClean="0">
                <a:solidFill>
                  <a:schemeClr val="tx1"/>
                </a:solidFill>
                <a:effectLst/>
                <a:latin typeface="Helvetica"/>
                <a:ea typeface="+mn-ea"/>
                <a:cs typeface="+mn-cs"/>
              </a:rPr>
              <a:t>blunt instrument to make sure that you are able to see an effect of social information for adults.</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26</a:t>
            </a:fld>
            <a:endParaRPr lang="en-US" dirty="0"/>
          </a:p>
        </p:txBody>
      </p:sp>
    </p:spTree>
    <p:extLst>
      <p:ext uri="{BB962C8B-B14F-4D97-AF65-F5344CB8AC3E}">
        <p14:creationId xmlns:p14="http://schemas.microsoft.com/office/powerpoint/2010/main" val="559697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delay between exposure and test was also manipulated. </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29</a:t>
            </a:fld>
            <a:endParaRPr lang="en-US" dirty="0"/>
          </a:p>
        </p:txBody>
      </p:sp>
    </p:spTree>
    <p:extLst>
      <p:ext uri="{BB962C8B-B14F-4D97-AF65-F5344CB8AC3E}">
        <p14:creationId xmlns:p14="http://schemas.microsoft.com/office/powerpoint/2010/main" val="3117275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Helvetica Light"/>
                <a:cs typeface="Helvetica Light"/>
              </a:rPr>
              <a:t>Restricted to US IP addresses and &gt; 95% approval rate</a:t>
            </a:r>
          </a:p>
          <a:p>
            <a:pPr marL="0" indent="0">
              <a:buNone/>
            </a:pPr>
            <a:endParaRPr lang="en-US" sz="1200" dirty="0" smtClean="0">
              <a:latin typeface="Helvetica Light"/>
              <a:cs typeface="Helvetica Light"/>
            </a:endParaRPr>
          </a:p>
          <a:p>
            <a:pPr marL="0" indent="0">
              <a:buNone/>
            </a:pPr>
            <a:r>
              <a:rPr lang="en-US" sz="1200" b="1" dirty="0" smtClean="0">
                <a:cs typeface="Helvetica"/>
              </a:rPr>
              <a:t>Same/Switch trials </a:t>
            </a:r>
            <a:r>
              <a:rPr lang="en-US" sz="1200" dirty="0" smtClean="0">
                <a:latin typeface="Helvetica Light"/>
                <a:cs typeface="Helvetica Light"/>
              </a:rPr>
              <a:t>is a within-subject manipulation</a:t>
            </a:r>
          </a:p>
          <a:p>
            <a:pPr marL="0" indent="0">
              <a:buNone/>
            </a:pPr>
            <a:endParaRPr lang="en-US" sz="1200" dirty="0" smtClean="0">
              <a:latin typeface="Helvetica Light"/>
              <a:cs typeface="Helvetica Light"/>
            </a:endParaRPr>
          </a:p>
          <a:p>
            <a:pPr marL="0" indent="0">
              <a:buNone/>
            </a:pPr>
            <a:r>
              <a:rPr lang="en-US" sz="1200" dirty="0" smtClean="0">
                <a:latin typeface="Helvetica Light"/>
                <a:cs typeface="Helvetica Light"/>
              </a:rPr>
              <a:t>The presence of </a:t>
            </a:r>
            <a:r>
              <a:rPr lang="en-US" sz="1200" b="1" dirty="0" smtClean="0">
                <a:latin typeface="Helvetica "/>
                <a:cs typeface="Helvetica "/>
              </a:rPr>
              <a:t>social information</a:t>
            </a:r>
            <a:r>
              <a:rPr lang="en-US" sz="1200" dirty="0" smtClean="0">
                <a:latin typeface="Helvetica Light"/>
                <a:cs typeface="Helvetica Light"/>
              </a:rPr>
              <a:t>, </a:t>
            </a:r>
            <a:r>
              <a:rPr lang="en-US" sz="1200" b="1" dirty="0" smtClean="0">
                <a:cs typeface="Helvetica"/>
              </a:rPr>
              <a:t>number of referents</a:t>
            </a:r>
            <a:r>
              <a:rPr lang="en-US" sz="1200" dirty="0" smtClean="0">
                <a:latin typeface="Helvetica Light"/>
                <a:cs typeface="Helvetica Light"/>
              </a:rPr>
              <a:t>, and </a:t>
            </a:r>
            <a:r>
              <a:rPr lang="en-US" sz="1200" b="1" dirty="0" smtClean="0">
                <a:cs typeface="Helvetica"/>
              </a:rPr>
              <a:t>number of intervening trials </a:t>
            </a:r>
            <a:r>
              <a:rPr lang="en-US" sz="1200" dirty="0" smtClean="0">
                <a:latin typeface="Helvetica Light"/>
                <a:cs typeface="Helvetica Light"/>
              </a:rPr>
              <a:t>were all between-subject manipulations</a:t>
            </a:r>
          </a:p>
          <a:p>
            <a:pPr marL="0" indent="0">
              <a:buNone/>
            </a:pPr>
            <a:endParaRPr lang="en-US" sz="1200" dirty="0" smtClean="0">
              <a:latin typeface="Helvetica Light"/>
              <a:cs typeface="Helvetica Light"/>
            </a:endParaRPr>
          </a:p>
          <a:p>
            <a:pPr marL="0" indent="0">
              <a:buNone/>
            </a:pPr>
            <a:r>
              <a:rPr lang="en-US" sz="1200" dirty="0" smtClean="0">
                <a:latin typeface="Helvetica Light"/>
                <a:cs typeface="Helvetica Light"/>
              </a:rPr>
              <a:t>Now I’ll</a:t>
            </a:r>
            <a:r>
              <a:rPr lang="en-US" sz="1200" baseline="0" dirty="0" smtClean="0">
                <a:latin typeface="Helvetica Light"/>
                <a:cs typeface="Helvetica Light"/>
              </a:rPr>
              <a:t> walk through the behavioral results</a:t>
            </a:r>
            <a:endParaRPr lang="en-US" sz="1200" dirty="0" smtClean="0">
              <a:latin typeface="Helvetica Light"/>
              <a:cs typeface="Helvetica Light"/>
            </a:endParaRPr>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30</a:t>
            </a:fld>
            <a:endParaRPr lang="en-US" dirty="0"/>
          </a:p>
        </p:txBody>
      </p:sp>
    </p:spTree>
    <p:extLst>
      <p:ext uri="{BB962C8B-B14F-4D97-AF65-F5344CB8AC3E}">
        <p14:creationId xmlns:p14="http://schemas.microsoft.com/office/powerpoint/2010/main" val="3558780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Manipulation</a:t>
            </a:r>
            <a:r>
              <a:rPr lang="en-US" baseline="0" dirty="0" smtClean="0"/>
              <a:t> check that participants were using eye gaze as a cue to reference</a:t>
            </a:r>
            <a:endParaRPr lang="en-US" dirty="0" smtClean="0"/>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31</a:t>
            </a:fld>
            <a:endParaRPr lang="en-US" dirty="0"/>
          </a:p>
        </p:txBody>
      </p:sp>
    </p:spTree>
    <p:extLst>
      <p:ext uri="{BB962C8B-B14F-4D97-AF65-F5344CB8AC3E}">
        <p14:creationId xmlns:p14="http://schemas.microsoft.com/office/powerpoint/2010/main" val="1528260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problem of baby’s first Christmas.”</a:t>
            </a:r>
          </a:p>
          <a:p>
            <a:endParaRPr lang="en-US" baseline="0" dirty="0" smtClean="0"/>
          </a:p>
          <a:p>
            <a:r>
              <a:rPr lang="en-US" dirty="0" smtClean="0"/>
              <a:t>Imagine</a:t>
            </a:r>
            <a:r>
              <a:rPr lang="en-US" baseline="0" dirty="0" smtClean="0"/>
              <a:t> you are this child, surrounded by novel objects that you’ve only seen for a couple of minutes and you’re highly motivated to figure out the words for each object. Then mom says something like, </a:t>
            </a:r>
            <a:r>
              <a:rPr lang="en-US" b="1" baseline="0" dirty="0" smtClean="0"/>
              <a:t>“Hey! Do you like your new </a:t>
            </a:r>
            <a:r>
              <a:rPr lang="en-US" b="1" baseline="0" dirty="0" err="1" smtClean="0"/>
              <a:t>dax</a:t>
            </a:r>
            <a:r>
              <a:rPr lang="en-US" b="1" baseline="0" dirty="0" smtClean="0"/>
              <a:t>?” T</a:t>
            </a:r>
            <a:r>
              <a:rPr lang="en-US" b="0" baseline="0" dirty="0" smtClean="0"/>
              <a:t>he problem here is that </a:t>
            </a:r>
            <a:r>
              <a:rPr lang="en-US" sz="1200" b="0" kern="1200" baseline="0" dirty="0" err="1" smtClean="0">
                <a:solidFill>
                  <a:schemeClr val="tx1"/>
                </a:solidFill>
                <a:latin typeface="Helvetica"/>
                <a:ea typeface="+mn-ea"/>
                <a:cs typeface="+mn-cs"/>
              </a:rPr>
              <a:t>dax</a:t>
            </a:r>
            <a:r>
              <a:rPr lang="en-US" sz="1200" b="0" kern="1200" baseline="0" dirty="0" smtClean="0">
                <a:solidFill>
                  <a:schemeClr val="tx1"/>
                </a:solidFill>
                <a:latin typeface="Helvetica"/>
                <a:ea typeface="+mn-ea"/>
                <a:cs typeface="+mn-cs"/>
              </a:rPr>
              <a:t> could refer to any of these toys, to some </a:t>
            </a:r>
            <a:r>
              <a:rPr lang="en-US" sz="1200" kern="1200" dirty="0" smtClean="0">
                <a:solidFill>
                  <a:schemeClr val="tx1"/>
                </a:solidFill>
                <a:latin typeface="Helvetica"/>
                <a:ea typeface="+mn-ea"/>
                <a:cs typeface="+mn-cs"/>
              </a:rPr>
              <a:t>property of one of the toys, or even nothing at all.</a:t>
            </a:r>
          </a:p>
          <a:p>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So </a:t>
            </a:r>
            <a:r>
              <a:rPr lang="en-US" b="0" baseline="0" dirty="0" smtClean="0"/>
              <a:t>w</a:t>
            </a:r>
            <a:r>
              <a:rPr lang="en-US" baseline="0" dirty="0" smtClean="0"/>
              <a:t>ithout any additional information, it’s probably going to be difficult to figure out which of these exciting new toys is the </a:t>
            </a:r>
            <a:r>
              <a:rPr lang="en-US" baseline="0" dirty="0" err="1" smtClean="0"/>
              <a:t>dax</a:t>
            </a:r>
            <a:r>
              <a:rPr lang="en-US" baseline="0" dirty="0" smtClean="0"/>
              <a:t>. And given your uncertainty it might make sense to keep track of the co-occurrence of ‘</a:t>
            </a:r>
            <a:r>
              <a:rPr lang="en-US" baseline="0" dirty="0" err="1" smtClean="0"/>
              <a:t>Dax</a:t>
            </a:r>
            <a:r>
              <a:rPr lang="en-US" baseline="0" dirty="0" smtClean="0"/>
              <a:t>’ and a couple of these toys and hope that more information will come in subsequent labeling events. </a:t>
            </a:r>
            <a:r>
              <a:rPr lang="en-US" b="1" baseline="0" dirty="0" smtClean="0"/>
              <a:t>This strategy has been called cross-situational learning.</a:t>
            </a:r>
          </a:p>
          <a:p>
            <a:endParaRPr lang="en-US" baseline="0" dirty="0" smtClean="0"/>
          </a:p>
          <a:p>
            <a:r>
              <a:rPr lang="en-US" baseline="0" dirty="0" smtClean="0"/>
              <a:t>However…</a:t>
            </a:r>
          </a:p>
        </p:txBody>
      </p:sp>
      <p:sp>
        <p:nvSpPr>
          <p:cNvPr id="4" name="Slide Number Placeholder 3"/>
          <p:cNvSpPr>
            <a:spLocks noGrp="1"/>
          </p:cNvSpPr>
          <p:nvPr>
            <p:ph type="sldNum" sz="quarter" idx="10"/>
          </p:nvPr>
        </p:nvSpPr>
        <p:spPr/>
        <p:txBody>
          <a:bodyPr/>
          <a:lstStyle/>
          <a:p>
            <a:fld id="{5A4FFB53-C330-4F42-A5AC-D8FCC7255F84}" type="slidenum">
              <a:rPr lang="en-US" smtClean="0"/>
              <a:t>3</a:t>
            </a:fld>
            <a:endParaRPr lang="en-US"/>
          </a:p>
        </p:txBody>
      </p:sp>
    </p:spTree>
    <p:extLst>
      <p:ext uri="{BB962C8B-B14F-4D97-AF65-F5344CB8AC3E}">
        <p14:creationId xmlns:p14="http://schemas.microsoft.com/office/powerpoint/2010/main" val="4130934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Effect</a:t>
            </a:r>
            <a:r>
              <a:rPr lang="en-US" baseline="0" dirty="0" smtClean="0"/>
              <a:t> of experimental condition – participants responded faster in the social condition.</a:t>
            </a:r>
          </a:p>
          <a:p>
            <a:endParaRPr lang="en-US" baseline="0" dirty="0" smtClean="0"/>
          </a:p>
          <a:p>
            <a:r>
              <a:rPr lang="en-US" baseline="0" dirty="0" smtClean="0"/>
              <a:t>As the number of referents increased participants took longer to respond, and the difference between social and no-social increased.</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32</a:t>
            </a:fld>
            <a:endParaRPr lang="en-US" dirty="0"/>
          </a:p>
        </p:txBody>
      </p:sp>
    </p:spTree>
    <p:extLst>
      <p:ext uri="{BB962C8B-B14F-4D97-AF65-F5344CB8AC3E}">
        <p14:creationId xmlns:p14="http://schemas.microsoft.com/office/powerpoint/2010/main" val="1528260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Replicate Dan</a:t>
            </a:r>
            <a:r>
              <a:rPr lang="en-US" baseline="0" dirty="0" smtClean="0"/>
              <a:t> and Mike’s finding that participants track multiple alternatives.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33</a:t>
            </a:fld>
            <a:endParaRPr lang="en-US" dirty="0"/>
          </a:p>
        </p:txBody>
      </p:sp>
    </p:spTree>
    <p:extLst>
      <p:ext uri="{BB962C8B-B14F-4D97-AF65-F5344CB8AC3E}">
        <p14:creationId xmlns:p14="http://schemas.microsoft.com/office/powerpoint/2010/main" val="40539292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Reliable effect</a:t>
            </a:r>
            <a:r>
              <a:rPr lang="en-US" baseline="0" dirty="0" smtClean="0"/>
              <a:t> of condition on switch trials. Participants were worse in the social condition. </a:t>
            </a:r>
          </a:p>
          <a:p>
            <a:endParaRPr lang="en-US" baseline="0" dirty="0" smtClean="0"/>
          </a:p>
          <a:p>
            <a:r>
              <a:rPr lang="en-US" baseline="0" dirty="0" smtClean="0"/>
              <a:t>Small effect of condition on same trials at higher numbers of referents. Participants were better in the social condition. </a:t>
            </a:r>
          </a:p>
          <a:p>
            <a:endParaRPr lang="en-US" baseline="0" dirty="0" smtClean="0"/>
          </a:p>
          <a:p>
            <a:r>
              <a:rPr lang="en-US" baseline="0" dirty="0" smtClean="0"/>
              <a:t>Taken together, this suggests that there is a tradeoff between the presence of social information and learners tracking of multiple alternatives. </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34</a:t>
            </a:fld>
            <a:endParaRPr lang="en-US" dirty="0"/>
          </a:p>
        </p:txBody>
      </p:sp>
    </p:spTree>
    <p:extLst>
      <p:ext uri="{BB962C8B-B14F-4D97-AF65-F5344CB8AC3E}">
        <p14:creationId xmlns:p14="http://schemas.microsoft.com/office/powerpoint/2010/main" val="40539292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Orient to axis</a:t>
            </a:r>
          </a:p>
          <a:p>
            <a:endParaRPr lang="en-US" dirty="0" smtClean="0"/>
          </a:p>
          <a:p>
            <a:r>
              <a:rPr lang="en-US" dirty="0" smtClean="0"/>
              <a:t>See</a:t>
            </a:r>
            <a:r>
              <a:rPr lang="en-US" baseline="0" dirty="0" smtClean="0"/>
              <a:t> additional evidence that social-switch trials were the hardest – participants took the longest to respond on these trials. </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35</a:t>
            </a:fld>
            <a:endParaRPr lang="en-US" dirty="0"/>
          </a:p>
        </p:txBody>
      </p:sp>
    </p:spTree>
    <p:extLst>
      <p:ext uri="{BB962C8B-B14F-4D97-AF65-F5344CB8AC3E}">
        <p14:creationId xmlns:p14="http://schemas.microsoft.com/office/powerpoint/2010/main" val="39278095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Helvetica"/>
                <a:ea typeface="+mn-ea"/>
                <a:cs typeface="+mn-cs"/>
              </a:rPr>
              <a:t> - make sure you come back to the hypothesis and summarize the results</a:t>
            </a:r>
            <a:endParaRPr lang="en-US" dirty="0" smtClean="0"/>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36</a:t>
            </a:fld>
            <a:endParaRPr lang="en-US" dirty="0"/>
          </a:p>
        </p:txBody>
      </p:sp>
    </p:spTree>
    <p:extLst>
      <p:ext uri="{BB962C8B-B14F-4D97-AF65-F5344CB8AC3E}">
        <p14:creationId xmlns:p14="http://schemas.microsoft.com/office/powerpoint/2010/main" val="38075024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framework, the</a:t>
            </a:r>
            <a:r>
              <a:rPr lang="en-US" baseline="0" dirty="0" smtClean="0"/>
              <a:t> </a:t>
            </a:r>
            <a:r>
              <a:rPr lang="en-US" dirty="0" smtClean="0"/>
              <a:t>learner observes a set of situations S with the goal of determining the lexicon of</a:t>
            </a:r>
            <a:r>
              <a:rPr lang="en-US" baseline="0" dirty="0" smtClean="0"/>
              <a:t> </a:t>
            </a:r>
            <a:r>
              <a:rPr lang="en-US" dirty="0" smtClean="0"/>
              <a:t>word-object mappings L that produced them P(L|S). Each of these situations consists of</a:t>
            </a:r>
            <a:r>
              <a:rPr lang="en-US" baseline="0" dirty="0" smtClean="0"/>
              <a:t> </a:t>
            </a:r>
            <a:r>
              <a:rPr lang="en-US" dirty="0" smtClean="0"/>
              <a:t>two observed variables: objects (O) and words (W). There’s also</a:t>
            </a:r>
            <a:r>
              <a:rPr lang="en-US" baseline="0" dirty="0" smtClean="0"/>
              <a:t> two unobserved </a:t>
            </a:r>
            <a:r>
              <a:rPr lang="en-US" dirty="0" err="1" smtClean="0"/>
              <a:t>variablse</a:t>
            </a:r>
            <a:r>
              <a:rPr lang="en-US" dirty="0" smtClean="0"/>
              <a:t>: intention (I) of the speaker and the learner’s task is to infer the lexicon</a:t>
            </a:r>
            <a:r>
              <a:rPr lang="en-US" baseline="0" dirty="0" smtClean="0"/>
              <a:t> with </a:t>
            </a:r>
            <a:endParaRPr lang="en-US" dirty="0" smtClean="0"/>
          </a:p>
          <a:p>
            <a:endParaRPr lang="en-US" dirty="0" smtClean="0"/>
          </a:p>
          <a:p>
            <a:r>
              <a:rPr lang="en-US" dirty="0" smtClean="0"/>
              <a:t>Then we add</a:t>
            </a:r>
            <a:r>
              <a:rPr lang="en-US" baseline="0" dirty="0" smtClean="0"/>
              <a:t> general cognitive constraints, </a:t>
            </a:r>
          </a:p>
          <a:p>
            <a:pPr marL="628650" lvl="1" indent="-171450">
              <a:buFont typeface="Arial"/>
              <a:buChar char="•"/>
            </a:pPr>
            <a:r>
              <a:rPr lang="en-US" baseline="0" dirty="0" smtClean="0"/>
              <a:t>sigma which captures the inference people make about referential intention of the speaker’s utterance, (</a:t>
            </a:r>
            <a:r>
              <a:rPr lang="en-US" sz="1200" kern="1200" dirty="0" smtClean="0">
                <a:solidFill>
                  <a:schemeClr val="tx1"/>
                </a:solidFill>
                <a:effectLst/>
                <a:latin typeface="Helvetica"/>
                <a:ea typeface="+mn-ea"/>
                <a:cs typeface="+mn-cs"/>
              </a:rPr>
              <a:t>can just signpost this step by saying “I’ll say more about this in a second)</a:t>
            </a:r>
            <a:endParaRPr lang="en-US" sz="1200" kern="1200" baseline="0" dirty="0" smtClean="0">
              <a:solidFill>
                <a:schemeClr val="tx1"/>
              </a:solidFill>
              <a:effectLst/>
              <a:latin typeface="Helvetica"/>
              <a:ea typeface="+mn-ea"/>
              <a:cs typeface="+mn-cs"/>
            </a:endParaRPr>
          </a:p>
          <a:p>
            <a:pPr marL="628650" lvl="1" indent="-171450">
              <a:buFont typeface="Arial"/>
              <a:buChar char="•"/>
            </a:pPr>
            <a:r>
              <a:rPr lang="en-US" baseline="0" dirty="0" smtClean="0"/>
              <a:t>gamma which captures the strength of the initial encoding of each object, and</a:t>
            </a:r>
          </a:p>
          <a:p>
            <a:pPr marL="628650" lvl="1" indent="-171450">
              <a:buFont typeface="Arial"/>
              <a:buChar char="•"/>
            </a:pPr>
            <a:r>
              <a:rPr lang="en-US" baseline="0" dirty="0" smtClean="0"/>
              <a:t>lambda which captures the rate of memory decay over the various delay conditions. </a:t>
            </a:r>
          </a:p>
          <a:p>
            <a:endParaRPr lang="en-US" baseline="0" dirty="0" smtClean="0"/>
          </a:p>
          <a:p>
            <a:r>
              <a:rPr lang="en-US" baseline="0" dirty="0" smtClean="0"/>
              <a:t>A key parameter in this model is sigma…</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A4FFB53-C330-4F42-A5AC-D8FCC7255F84}" type="slidenum">
              <a:rPr lang="en-US" smtClean="0"/>
              <a:pPr/>
              <a:t>38</a:t>
            </a:fld>
            <a:endParaRPr lang="en-US" dirty="0"/>
          </a:p>
        </p:txBody>
      </p:sp>
    </p:spTree>
    <p:extLst>
      <p:ext uri="{BB962C8B-B14F-4D97-AF65-F5344CB8AC3E}">
        <p14:creationId xmlns:p14="http://schemas.microsoft.com/office/powerpoint/2010/main" val="1941304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idea here is that </a:t>
            </a:r>
            <a:r>
              <a:rPr lang="en-US" baseline="0" dirty="0" smtClean="0"/>
              <a:t>in an ambiguous learning context the learner makes one selection and decides how much belief to allocate across the referents on exposure</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39</a:t>
            </a:fld>
            <a:endParaRPr lang="en-US" dirty="0"/>
          </a:p>
        </p:txBody>
      </p:sp>
    </p:spTree>
    <p:extLst>
      <p:ext uri="{BB962C8B-B14F-4D97-AF65-F5344CB8AC3E}">
        <p14:creationId xmlns:p14="http://schemas.microsoft.com/office/powerpoint/2010/main" val="3941728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Using this model, we can simulate the optimal single and multiple hypothesis trackers</a:t>
            </a:r>
          </a:p>
          <a:p>
            <a:endParaRPr lang="en-US" sz="1200" dirty="0" smtClean="0"/>
          </a:p>
          <a:p>
            <a:r>
              <a:rPr lang="en-US" sz="1200" b="1" dirty="0" smtClean="0">
                <a:solidFill>
                  <a:schemeClr val="bg1">
                    <a:lumMod val="50000"/>
                  </a:schemeClr>
                </a:solidFill>
                <a:latin typeface="Lucida Grande"/>
                <a:ea typeface="Lucida Grande"/>
                <a:cs typeface="Lucida Grande"/>
              </a:rPr>
              <a:t>decay = 0</a:t>
            </a:r>
          </a:p>
          <a:p>
            <a:r>
              <a:rPr lang="en-US" sz="1200" b="1" dirty="0" smtClean="0">
                <a:solidFill>
                  <a:srgbClr val="7F7F7F"/>
                </a:solidFill>
                <a:latin typeface="Lucida Grande"/>
                <a:ea typeface="Lucida Grande"/>
                <a:cs typeface="Lucida Grande"/>
              </a:rPr>
              <a:t>encoding = 1.5</a:t>
            </a:r>
            <a:endParaRPr lang="en-US" sz="1200" dirty="0" smtClean="0">
              <a:solidFill>
                <a:srgbClr val="7F7F7F"/>
              </a:solidFill>
            </a:endParaRPr>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40</a:t>
            </a:fld>
            <a:endParaRPr lang="en-US" dirty="0"/>
          </a:p>
        </p:txBody>
      </p:sp>
    </p:spTree>
    <p:extLst>
      <p:ext uri="{BB962C8B-B14F-4D97-AF65-F5344CB8AC3E}">
        <p14:creationId xmlns:p14="http://schemas.microsoft.com/office/powerpoint/2010/main" val="770964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Helvetica"/>
                <a:ea typeface="+mn-ea"/>
                <a:cs typeface="+mn-cs"/>
              </a:rPr>
              <a:t>use as a tool to make predictions about what social information. is social information doing x, y, and z? interactions?</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42</a:t>
            </a:fld>
            <a:endParaRPr lang="en-US" dirty="0"/>
          </a:p>
        </p:txBody>
      </p:sp>
    </p:spTree>
    <p:extLst>
      <p:ext uri="{BB962C8B-B14F-4D97-AF65-F5344CB8AC3E}">
        <p14:creationId xmlns:p14="http://schemas.microsoft.com/office/powerpoint/2010/main" val="13777146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is a plot of model to data fit. The model predictions are the colored lines and the human data are the dots with 95% confidence intervals. </a:t>
            </a:r>
          </a:p>
          <a:p>
            <a:endParaRPr lang="en-US" sz="1200" dirty="0" smtClean="0"/>
          </a:p>
          <a:p>
            <a:r>
              <a:rPr lang="en-US" sz="1200" dirty="0" smtClean="0"/>
              <a:t>Eye-gaze as a “social boost” does capture</a:t>
            </a:r>
            <a:r>
              <a:rPr lang="en-US" sz="1200" baseline="0" dirty="0" smtClean="0"/>
              <a:t> the main patterns of data – switch cost and social boost. But there does seem to be some complexity that we are </a:t>
            </a:r>
            <a:r>
              <a:rPr lang="en-US" sz="1200" dirty="0" smtClean="0"/>
              <a:t>not capturing</a:t>
            </a:r>
            <a:r>
              <a:rPr lang="en-US" sz="1200" baseline="0" dirty="0" smtClean="0"/>
              <a:t> – like the interactions with the number of referents. </a:t>
            </a:r>
          </a:p>
          <a:p>
            <a:endParaRPr lang="en-US" baseline="0" dirty="0" smtClean="0">
              <a:sym typeface="Wingdings"/>
            </a:endParaRPr>
          </a:p>
          <a:p>
            <a:r>
              <a:rPr lang="en-US" baseline="0" dirty="0" smtClean="0">
                <a:sym typeface="Wingdings"/>
              </a:rPr>
              <a:t>This is motivating us to look at other models of what social information is doing during learning.</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43</a:t>
            </a:fld>
            <a:endParaRPr lang="en-US" dirty="0"/>
          </a:p>
        </p:txBody>
      </p:sp>
    </p:spTree>
    <p:extLst>
      <p:ext uri="{BB962C8B-B14F-4D97-AF65-F5344CB8AC3E}">
        <p14:creationId xmlns:p14="http://schemas.microsoft.com/office/powerpoint/2010/main" val="3460840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What if mom hands you one particular toy and says</a:t>
            </a:r>
            <a:r>
              <a:rPr lang="en-US" b="1" baseline="0" dirty="0" smtClean="0"/>
              <a:t>, “Hey, do you like your new </a:t>
            </a:r>
            <a:r>
              <a:rPr lang="en-US" b="1" baseline="0" dirty="0" err="1" smtClean="0"/>
              <a:t>dax</a:t>
            </a:r>
            <a:r>
              <a:rPr lang="en-US" b="1"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Then, in this case perhaps you can be more confident about what she’s talking about</a:t>
            </a:r>
          </a:p>
        </p:txBody>
      </p:sp>
      <p:sp>
        <p:nvSpPr>
          <p:cNvPr id="4" name="Slide Number Placeholder 3"/>
          <p:cNvSpPr>
            <a:spLocks noGrp="1"/>
          </p:cNvSpPr>
          <p:nvPr>
            <p:ph type="sldNum" sz="quarter" idx="10"/>
          </p:nvPr>
        </p:nvSpPr>
        <p:spPr/>
        <p:txBody>
          <a:bodyPr/>
          <a:lstStyle/>
          <a:p>
            <a:fld id="{5A4FFB53-C330-4F42-A5AC-D8FCC7255F84}" type="slidenum">
              <a:rPr lang="en-US" smtClean="0"/>
              <a:t>4</a:t>
            </a:fld>
            <a:endParaRPr lang="en-US"/>
          </a:p>
        </p:txBody>
      </p:sp>
    </p:spTree>
    <p:extLst>
      <p:ext uri="{BB962C8B-B14F-4D97-AF65-F5344CB8AC3E}">
        <p14:creationId xmlns:p14="http://schemas.microsoft.com/office/powerpoint/2010/main" val="41309348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Helvetica"/>
                <a:ea typeface="+mn-ea"/>
                <a:cs typeface="+mn-cs"/>
              </a:rPr>
              <a:t>Recent computational models attempt to formalize how social and statistical cues can be integrated to facilitate word-learning (Yu &amp; Ballard, 2007; Frank, Goodman, &amp; </a:t>
            </a:r>
            <a:r>
              <a:rPr lang="en-US" sz="1200" kern="1200" dirty="0" err="1" smtClean="0">
                <a:solidFill>
                  <a:schemeClr val="tx1"/>
                </a:solidFill>
                <a:effectLst/>
                <a:latin typeface="Helvetica"/>
                <a:ea typeface="+mn-ea"/>
                <a:cs typeface="+mn-cs"/>
              </a:rPr>
              <a:t>Tenenbaum</a:t>
            </a:r>
            <a:r>
              <a:rPr lang="en-US" sz="1200" kern="1200" dirty="0" smtClean="0">
                <a:solidFill>
                  <a:schemeClr val="tx1"/>
                </a:solidFill>
                <a:effectLst/>
                <a:latin typeface="Helvetica"/>
                <a:ea typeface="+mn-ea"/>
                <a:cs typeface="+mn-cs"/>
              </a:rPr>
              <a:t>, 2009). These models, however, </a:t>
            </a:r>
            <a:r>
              <a:rPr lang="en-US" sz="1200" b="1" kern="1200" dirty="0" smtClean="0">
                <a:solidFill>
                  <a:schemeClr val="tx1"/>
                </a:solidFill>
                <a:effectLst/>
                <a:latin typeface="Helvetica"/>
                <a:ea typeface="+mn-ea"/>
                <a:cs typeface="+mn-cs"/>
              </a:rPr>
              <a:t>treat social information in fundamentally different ways.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Helvetica"/>
                <a:ea typeface="+mn-ea"/>
                <a:cs typeface="+mn-cs"/>
              </a:rPr>
              <a:t> In Yu and Ballard (2007) Unified Model, social information, such as eye gaze or prosody, is characterized as a ”spotlight” that directs the child’s attention to objects in the visual scene. In this account, social cues are considered, but intention reading is secondary to attention and saliency.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Helvetica"/>
                <a:ea typeface="+mn-ea"/>
                <a:cs typeface="+mn-cs"/>
              </a:rPr>
              <a:t>(Frank et al., 2009) propose an Intentional model that characterizes social information as providing evidence of a speaker’s referential intent, which in turn facilitates word-learning. This model assumes that the relationship between words and objects is mediated by the speaker’s goals to refer to some object.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Helvetica"/>
                <a:ea typeface="+mn-ea"/>
                <a:cs typeface="+mn-cs"/>
              </a:rPr>
              <a:t>Providing</a:t>
            </a:r>
            <a:r>
              <a:rPr lang="en-US" sz="1200" kern="1200" baseline="0" dirty="0" smtClean="0">
                <a:solidFill>
                  <a:schemeClr val="tx1"/>
                </a:solidFill>
                <a:effectLst/>
                <a:latin typeface="Helvetica"/>
                <a:ea typeface="+mn-ea"/>
                <a:cs typeface="+mn-cs"/>
              </a:rPr>
              <a:t> information about the sampling process of exemplars. </a:t>
            </a: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t>44</a:t>
            </a:fld>
            <a:endParaRPr lang="en-US"/>
          </a:p>
        </p:txBody>
      </p:sp>
    </p:spTree>
    <p:extLst>
      <p:ext uri="{BB962C8B-B14F-4D97-AF65-F5344CB8AC3E}">
        <p14:creationId xmlns:p14="http://schemas.microsoft.com/office/powerpoint/2010/main" val="2722084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i="0" dirty="0" smtClean="0">
                <a:latin typeface="Helvetica Light"/>
                <a:cs typeface="Helvetica Light"/>
              </a:rPr>
              <a:t>Recent work with older children</a:t>
            </a:r>
            <a:r>
              <a:rPr lang="en-US" sz="1200" i="0" baseline="0" dirty="0" smtClean="0">
                <a:latin typeface="Helvetica Light"/>
                <a:cs typeface="Helvetica Light"/>
              </a:rPr>
              <a:t> has explored how presenting information pedagogically changes learners’ behavior. Specifically, </a:t>
            </a:r>
            <a:r>
              <a:rPr lang="en-US" sz="1200" i="0" baseline="0" dirty="0" err="1" smtClean="0">
                <a:latin typeface="Helvetica Light"/>
                <a:cs typeface="Helvetica Light"/>
              </a:rPr>
              <a:t>Bonawitz</a:t>
            </a:r>
            <a:r>
              <a:rPr lang="en-US" sz="1200" i="0" baseline="0" dirty="0" smtClean="0">
                <a:latin typeface="Helvetica Light"/>
                <a:cs typeface="Helvetica Light"/>
              </a:rPr>
              <a:t> and colleagues have shown that when you give children a novel object that has several different functions, and teach one of those functions, then children are less likely to explore and discover alternative functions. </a:t>
            </a:r>
          </a:p>
          <a:p>
            <a:pPr marL="0" indent="0">
              <a:buNone/>
            </a:pPr>
            <a:endParaRPr lang="en-US" sz="1200" i="0" baseline="0" dirty="0" smtClean="0">
              <a:latin typeface="Helvetica Light"/>
              <a:cs typeface="Helvetica Light"/>
            </a:endParaRPr>
          </a:p>
          <a:p>
            <a:pPr marL="0" indent="0">
              <a:buNone/>
            </a:pPr>
            <a:r>
              <a:rPr lang="en-US" sz="1200" i="0" baseline="0" dirty="0" smtClean="0">
                <a:latin typeface="Helvetica Light"/>
                <a:cs typeface="Helvetica Light"/>
              </a:rPr>
              <a:t>I think this finding and framework maps onto the results of our experiment and simulations</a:t>
            </a:r>
            <a:endParaRPr lang="en-US" sz="1200" b="1" i="1" dirty="0" smtClean="0">
              <a:latin typeface="Helvetica Light"/>
              <a:cs typeface="Helvetica Ligh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t>45</a:t>
            </a:fld>
            <a:endParaRPr lang="en-US"/>
          </a:p>
        </p:txBody>
      </p:sp>
    </p:spTree>
    <p:extLst>
      <p:ext uri="{BB962C8B-B14F-4D97-AF65-F5344CB8AC3E}">
        <p14:creationId xmlns:p14="http://schemas.microsoft.com/office/powerpoint/2010/main" val="2722084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i="0" baseline="0" dirty="0" smtClean="0">
                <a:latin typeface="Helvetica Light"/>
                <a:cs typeface="Helvetica Light"/>
              </a:rPr>
              <a:t>and suggests that we might be able to think of social cues during labeling as being pedagogical, providing information that you should focus your attention on </a:t>
            </a:r>
            <a:r>
              <a:rPr lang="en-US" sz="1200" b="1" i="1" dirty="0" smtClean="0">
                <a:latin typeface="Helvetica Light"/>
                <a:cs typeface="Helvetica Light"/>
              </a:rPr>
              <a:t>this one and NOT those other ones</a:t>
            </a: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t>46</a:t>
            </a:fld>
            <a:endParaRPr lang="en-US"/>
          </a:p>
        </p:txBody>
      </p:sp>
    </p:spTree>
    <p:extLst>
      <p:ext uri="{BB962C8B-B14F-4D97-AF65-F5344CB8AC3E}">
        <p14:creationId xmlns:p14="http://schemas.microsoft.com/office/powerpoint/2010/main" val="2722084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returning to the examples</a:t>
            </a:r>
            <a:r>
              <a:rPr lang="en-US" baseline="0" dirty="0" smtClean="0"/>
              <a:t> that I started with. I hope that I’ve provided evidence that there is a relationship between the amount of referential uncertainty during learning and the type of representations that learners track. </a:t>
            </a:r>
          </a:p>
          <a:p>
            <a:endParaRPr lang="en-US" baseline="0" dirty="0" smtClean="0"/>
          </a:p>
          <a:p>
            <a:r>
              <a:rPr lang="en-US" baseline="0" dirty="0" smtClean="0"/>
              <a:t>So if your learning moments look more like this, then you might be a co-occurrence tracker. But if they look more like this, then you might be a single referent tracker. I’m excited to explore this interaction in more detail because I think it could have meaningful differences for children’s real world word learning. </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47</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would like to thank…</a:t>
            </a:r>
          </a:p>
          <a:p>
            <a:endParaRPr lang="en-US" baseline="0" dirty="0" smtClean="0"/>
          </a:p>
          <a:p>
            <a:r>
              <a:rPr lang="en-US" baseline="0" dirty="0" smtClean="0"/>
              <a:t>And thank you for your attention! Any questions?</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48</a:t>
            </a:fld>
            <a:endParaRPr lang="en-US" dirty="0"/>
          </a:p>
        </p:txBody>
      </p:sp>
    </p:spTree>
    <p:extLst>
      <p:ext uri="{BB962C8B-B14F-4D97-AF65-F5344CB8AC3E}">
        <p14:creationId xmlns:p14="http://schemas.microsoft.com/office/powerpoint/2010/main" val="20096701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Trueswell</a:t>
            </a:r>
            <a:r>
              <a:rPr lang="en-US" dirty="0" smtClean="0"/>
              <a:t> &amp; Medina, 2012</a:t>
            </a:r>
          </a:p>
          <a:p>
            <a:r>
              <a:rPr lang="en-US" dirty="0" err="1" smtClean="0"/>
              <a:t>Yurovsky</a:t>
            </a:r>
            <a:r>
              <a:rPr lang="en-US" dirty="0" smtClean="0"/>
              <a:t> &amp; Frank, under review</a:t>
            </a:r>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53</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Correlational data</a:t>
            </a:r>
            <a:r>
              <a:rPr lang="en-US" baseline="0" dirty="0" smtClean="0"/>
              <a:t> show that intention reading skills, as indexed by gaze following ability, predicts faster vocabulary growth.</a:t>
            </a:r>
            <a:endParaRPr lang="en-US" dirty="0" smtClean="0"/>
          </a:p>
          <a:p>
            <a:endParaRPr lang="en-US" dirty="0" smtClean="0"/>
          </a:p>
          <a:p>
            <a:r>
              <a:rPr lang="en-US" dirty="0" smtClean="0"/>
              <a:t>The   thick,   solid   line</a:t>
            </a:r>
            <a:r>
              <a:rPr lang="en-US" baseline="0" dirty="0" smtClean="0"/>
              <a:t> </a:t>
            </a:r>
            <a:r>
              <a:rPr lang="en-US" dirty="0" smtClean="0"/>
              <a:t>represents   strong</a:t>
            </a:r>
            <a:r>
              <a:rPr lang="en-US" baseline="0" dirty="0" smtClean="0"/>
              <a:t> gaze-followers</a:t>
            </a:r>
            <a:r>
              <a:rPr lang="en-US" dirty="0" smtClean="0"/>
              <a:t> at   by   the   adult   ( + 1   SD   average   duration   of</a:t>
            </a:r>
          </a:p>
          <a:p>
            <a:r>
              <a:rPr lang="en-US" dirty="0" smtClean="0"/>
              <a:t> correct looking). The thin, solid line represents</a:t>
            </a:r>
            <a:r>
              <a:rPr lang="en-US" baseline="0" dirty="0" smtClean="0"/>
              <a:t> </a:t>
            </a:r>
            <a:r>
              <a:rPr lang="en-US" dirty="0" smtClean="0"/>
              <a:t>the</a:t>
            </a:r>
            <a:r>
              <a:rPr lang="en-US" baseline="0" dirty="0" smtClean="0"/>
              <a:t> weak gaze-followers (- 1 SD below average)</a:t>
            </a:r>
            <a:r>
              <a:rPr lang="en-US" dirty="0" smtClean="0"/>
              <a:t>.   The   dashed   line   is   the   50th</a:t>
            </a:r>
          </a:p>
          <a:p>
            <a:r>
              <a:rPr lang="en-US" dirty="0" smtClean="0"/>
              <a:t> percentile of the CDI.</a:t>
            </a:r>
          </a:p>
          <a:p>
            <a:endParaRPr lang="en-US" dirty="0" smtClean="0"/>
          </a:p>
          <a:p>
            <a:r>
              <a:rPr lang="en-US" sz="1200" kern="1200" dirty="0" smtClean="0">
                <a:solidFill>
                  <a:schemeClr val="tx1"/>
                </a:solidFill>
                <a:latin typeface="Helvetica"/>
                <a:ea typeface="+mn-ea"/>
                <a:cs typeface="+mn-cs"/>
              </a:rPr>
              <a:t>there is sufficient evidence that rich, social interactions are high in information value and facilitate early word-learning. However, these episodes make up only a portion of the word-learning contexts that</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young children experience,</a:t>
            </a:r>
            <a:r>
              <a:rPr lang="en-US" sz="1200" kern="1200" baseline="0" dirty="0" smtClean="0">
                <a:solidFill>
                  <a:schemeClr val="tx1"/>
                </a:solidFill>
                <a:latin typeface="Helvetica"/>
                <a:ea typeface="+mn-ea"/>
                <a:cs typeface="+mn-cs"/>
              </a:rPr>
              <a:t> even those  growing up in the most supportive of households</a:t>
            </a:r>
            <a:r>
              <a:rPr lang="en-US" sz="1200" kern="1200" dirty="0" smtClean="0">
                <a:solidFill>
                  <a:schemeClr val="tx1"/>
                </a:solidFill>
                <a:latin typeface="Helvetica"/>
                <a:ea typeface="+mn-ea"/>
                <a:cs typeface="+mn-cs"/>
              </a:rPr>
              <a:t> (Frank, </a:t>
            </a:r>
            <a:r>
              <a:rPr lang="en-US" sz="1200" kern="1200" dirty="0" err="1" smtClean="0">
                <a:solidFill>
                  <a:schemeClr val="tx1"/>
                </a:solidFill>
                <a:latin typeface="Helvetica"/>
                <a:ea typeface="+mn-ea"/>
                <a:cs typeface="+mn-cs"/>
              </a:rPr>
              <a:t>Tenenbaum</a:t>
            </a:r>
            <a:r>
              <a:rPr lang="en-US" sz="1200" kern="1200" dirty="0" smtClean="0">
                <a:solidFill>
                  <a:schemeClr val="tx1"/>
                </a:solidFill>
                <a:latin typeface="Helvetica"/>
                <a:ea typeface="+mn-ea"/>
                <a:cs typeface="+mn-cs"/>
              </a:rPr>
              <a:t>, &amp; Fernald, 2013)</a:t>
            </a:r>
            <a:r>
              <a:rPr lang="en-US" sz="1200" kern="1200" baseline="0" dirty="0" smtClean="0">
                <a:solidFill>
                  <a:schemeClr val="tx1"/>
                </a:solidFill>
                <a:latin typeface="Helvetica"/>
                <a:ea typeface="+mn-ea"/>
                <a:cs typeface="+mn-cs"/>
              </a:rPr>
              <a:t>. Also, </a:t>
            </a:r>
            <a:r>
              <a:rPr lang="en-US" sz="1200" kern="1200" dirty="0" smtClean="0">
                <a:solidFill>
                  <a:schemeClr val="tx1"/>
                </a:solidFill>
                <a:latin typeface="Helvetica"/>
                <a:ea typeface="+mn-ea"/>
                <a:cs typeface="+mn-cs"/>
              </a:rPr>
              <a:t>children can learn words </a:t>
            </a:r>
            <a:r>
              <a:rPr lang="en-US" sz="1200" kern="1200" baseline="0" dirty="0" smtClean="0">
                <a:solidFill>
                  <a:schemeClr val="tx1"/>
                </a:solidFill>
                <a:latin typeface="Helvetica"/>
                <a:ea typeface="+mn-ea"/>
                <a:cs typeface="+mn-cs"/>
              </a:rPr>
              <a:t>from overhead speech and</a:t>
            </a:r>
            <a:r>
              <a:rPr lang="en-US" sz="1200" kern="1200" dirty="0" smtClean="0">
                <a:solidFill>
                  <a:schemeClr val="tx1"/>
                </a:solidFill>
                <a:latin typeface="Helvetica"/>
                <a:ea typeface="+mn-ea"/>
                <a:cs typeface="+mn-cs"/>
              </a:rPr>
              <a:t> without experiencing much direct social interaction with adults (</a:t>
            </a:r>
            <a:r>
              <a:rPr lang="en-US" sz="1200" kern="1200" dirty="0" err="1" smtClean="0">
                <a:solidFill>
                  <a:schemeClr val="tx1"/>
                </a:solidFill>
                <a:latin typeface="Helvetica"/>
                <a:ea typeface="+mn-ea"/>
                <a:cs typeface="+mn-cs"/>
              </a:rPr>
              <a:t>Shneidman</a:t>
            </a:r>
            <a:r>
              <a:rPr lang="en-US" sz="1200" kern="1200" dirty="0" smtClean="0">
                <a:solidFill>
                  <a:schemeClr val="tx1"/>
                </a:solidFill>
                <a:latin typeface="Helvetica"/>
                <a:ea typeface="+mn-ea"/>
                <a:cs typeface="+mn-cs"/>
              </a:rPr>
              <a:t> &amp; </a:t>
            </a:r>
            <a:r>
              <a:rPr lang="en-US" sz="1200" kern="1200" dirty="0" err="1" smtClean="0">
                <a:solidFill>
                  <a:schemeClr val="tx1"/>
                </a:solidFill>
                <a:latin typeface="Helvetica"/>
                <a:ea typeface="+mn-ea"/>
                <a:cs typeface="+mn-cs"/>
              </a:rPr>
              <a:t>Goldin</a:t>
            </a:r>
            <a:r>
              <a:rPr lang="en-US" sz="1200" kern="1200" dirty="0" smtClean="0">
                <a:solidFill>
                  <a:schemeClr val="tx1"/>
                </a:solidFill>
                <a:latin typeface="Helvetica"/>
                <a:ea typeface="+mn-ea"/>
                <a:cs typeface="+mn-cs"/>
              </a:rPr>
              <a:t>-Meadow, 2012). </a:t>
            </a:r>
          </a:p>
          <a:p>
            <a:endParaRPr lang="en-US" sz="1200" kern="1200" dirty="0" smtClean="0">
              <a:solidFill>
                <a:schemeClr val="tx1"/>
              </a:solidFill>
              <a:latin typeface="Helvetica"/>
              <a:ea typeface="+mn-ea"/>
              <a:cs typeface="+mn-cs"/>
            </a:endParaRPr>
          </a:p>
          <a:p>
            <a:r>
              <a:rPr lang="en-US" sz="1200" kern="1200" dirty="0" smtClean="0">
                <a:solidFill>
                  <a:schemeClr val="tx1"/>
                </a:solidFill>
                <a:latin typeface="Helvetica"/>
                <a:ea typeface="+mn-ea"/>
                <a:cs typeface="+mn-cs"/>
              </a:rPr>
              <a:t>Can</a:t>
            </a:r>
            <a:r>
              <a:rPr lang="en-US" sz="1200" kern="1200" baseline="0" dirty="0" smtClean="0">
                <a:solidFill>
                  <a:schemeClr val="tx1"/>
                </a:solidFill>
                <a:latin typeface="Helvetica"/>
                <a:ea typeface="+mn-ea"/>
                <a:cs typeface="+mn-cs"/>
              </a:rPr>
              <a:t> children solve the problem of reference without correlated social cues? </a:t>
            </a:r>
            <a:endParaRPr lang="en-US" sz="1200" kern="1200" dirty="0" smtClean="0">
              <a:solidFill>
                <a:schemeClr val="tx1"/>
              </a:solidFill>
              <a:latin typeface="Helvetica"/>
              <a:ea typeface="+mn-ea"/>
              <a:cs typeface="+mn-cs"/>
            </a:endParaRPr>
          </a:p>
        </p:txBody>
      </p:sp>
      <p:sp>
        <p:nvSpPr>
          <p:cNvPr id="4" name="Slide Number Placeholder 3"/>
          <p:cNvSpPr>
            <a:spLocks noGrp="1"/>
          </p:cNvSpPr>
          <p:nvPr>
            <p:ph type="sldNum" sz="quarter" idx="10"/>
          </p:nvPr>
        </p:nvSpPr>
        <p:spPr/>
        <p:txBody>
          <a:bodyPr/>
          <a:lstStyle/>
          <a:p>
            <a:fld id="{5A4FFB53-C330-4F42-A5AC-D8FCC7255F84}" type="slidenum">
              <a:rPr lang="en-US" smtClean="0"/>
              <a:pPr/>
              <a:t>58</a:t>
            </a:fld>
            <a:endParaRPr lang="en-US" dirty="0"/>
          </a:p>
        </p:txBody>
      </p:sp>
    </p:spTree>
    <p:extLst>
      <p:ext uri="{BB962C8B-B14F-4D97-AF65-F5344CB8AC3E}">
        <p14:creationId xmlns:p14="http://schemas.microsoft.com/office/powerpoint/2010/main" val="27461136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59</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Helvetica"/>
                <a:ea typeface="+mn-ea"/>
                <a:cs typeface="+mn-cs"/>
              </a:rPr>
              <a:t>Adults (Yu &amp; Smith, 2007)</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 and infants (Smith &amp; Yu, 2008) were exposed to small artificial</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lexica that contained cross-situational</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regularities across trials. Both groups</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successfully learned the word– object linkages from this alone,</a:t>
            </a:r>
            <a:r>
              <a:rPr lang="en-US" sz="1200" kern="1200" baseline="0" dirty="0" smtClean="0">
                <a:solidFill>
                  <a:schemeClr val="tx1"/>
                </a:solidFill>
                <a:latin typeface="Helvetica"/>
                <a:ea typeface="+mn-ea"/>
                <a:cs typeface="+mn-cs"/>
              </a:rPr>
              <a:t> with adults showing evidence of learning even in highly ambiguous conditions. These results</a:t>
            </a:r>
            <a:r>
              <a:rPr lang="en-US" sz="1200" kern="1200" dirty="0" smtClean="0">
                <a:solidFill>
                  <a:schemeClr val="tx1"/>
                </a:solidFill>
                <a:latin typeface="Helvetica"/>
                <a:ea typeface="+mn-ea"/>
                <a:cs typeface="+mn-cs"/>
              </a:rPr>
              <a:t> provide an important proof of concept, that statistical or</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associative learning may proceed without solving referential ambiguity in the moment via social cues.</a:t>
            </a:r>
          </a:p>
          <a:p>
            <a:endParaRPr lang="en-US" sz="1200" kern="1200" baseline="0" dirty="0" smtClean="0">
              <a:solidFill>
                <a:schemeClr val="tx1"/>
              </a:solidFill>
              <a:latin typeface="Helvetica"/>
              <a:ea typeface="+mn-ea"/>
              <a:cs typeface="+mn-cs"/>
            </a:endParaRPr>
          </a:p>
          <a:p>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Also,</a:t>
            </a:r>
            <a:r>
              <a:rPr lang="en-US" sz="1200" kern="1200" baseline="0" dirty="0" smtClean="0">
                <a:solidFill>
                  <a:schemeClr val="tx1"/>
                </a:solidFill>
                <a:latin typeface="Helvetica"/>
                <a:ea typeface="+mn-ea"/>
                <a:cs typeface="+mn-cs"/>
              </a:rPr>
              <a:t> </a:t>
            </a:r>
            <a:r>
              <a:rPr lang="en-US" sz="1200" b="1" kern="1200" dirty="0" smtClean="0">
                <a:solidFill>
                  <a:schemeClr val="tx1"/>
                </a:solidFill>
                <a:latin typeface="Helvetica"/>
                <a:ea typeface="+mn-ea"/>
                <a:cs typeface="+mn-cs"/>
              </a:rPr>
              <a:t>Computational models </a:t>
            </a:r>
            <a:r>
              <a:rPr lang="en-US" sz="1200" kern="1200" dirty="0" smtClean="0">
                <a:solidFill>
                  <a:schemeClr val="tx1"/>
                </a:solidFill>
                <a:latin typeface="Helvetica"/>
                <a:ea typeface="+mn-ea"/>
                <a:cs typeface="+mn-cs"/>
              </a:rPr>
              <a:t>suggest that XSL can be used to accurately infer the meanings of</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words from small but realistic corpora of language use (Frank, Goodman, &amp; </a:t>
            </a:r>
            <a:r>
              <a:rPr lang="en-US" sz="1200" kern="1200" dirty="0" err="1" smtClean="0">
                <a:solidFill>
                  <a:schemeClr val="tx1"/>
                </a:solidFill>
                <a:latin typeface="Helvetica"/>
                <a:ea typeface="+mn-ea"/>
                <a:cs typeface="+mn-cs"/>
              </a:rPr>
              <a:t>Tenenbaum</a:t>
            </a:r>
            <a:r>
              <a:rPr lang="en-US" sz="1200" kern="1200" dirty="0" smtClean="0">
                <a:solidFill>
                  <a:schemeClr val="tx1"/>
                </a:solidFill>
                <a:latin typeface="Helvetica"/>
                <a:ea typeface="+mn-ea"/>
                <a:cs typeface="+mn-cs"/>
              </a:rPr>
              <a:t>,</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2009; </a:t>
            </a:r>
            <a:r>
              <a:rPr lang="en-US" sz="1200" kern="1200" dirty="0" err="1" smtClean="0">
                <a:solidFill>
                  <a:schemeClr val="tx1"/>
                </a:solidFill>
                <a:latin typeface="Helvetica"/>
                <a:ea typeface="+mn-ea"/>
                <a:cs typeface="+mn-cs"/>
              </a:rPr>
              <a:t>Siskind</a:t>
            </a:r>
            <a:r>
              <a:rPr lang="en-US" sz="1200" kern="1200" dirty="0" smtClean="0">
                <a:solidFill>
                  <a:schemeClr val="tx1"/>
                </a:solidFill>
                <a:latin typeface="Helvetica"/>
                <a:ea typeface="+mn-ea"/>
                <a:cs typeface="+mn-cs"/>
              </a:rPr>
              <a:t>, 1996; Yu, 2008; Yu, Ballard, &amp; </a:t>
            </a:r>
            <a:r>
              <a:rPr lang="en-US" sz="1200" kern="1200" dirty="0" err="1" smtClean="0">
                <a:solidFill>
                  <a:schemeClr val="tx1"/>
                </a:solidFill>
                <a:latin typeface="Helvetica"/>
                <a:ea typeface="+mn-ea"/>
                <a:cs typeface="+mn-cs"/>
              </a:rPr>
              <a:t>Aslin</a:t>
            </a:r>
            <a:r>
              <a:rPr lang="en-US" sz="1200" kern="1200" dirty="0" smtClean="0">
                <a:solidFill>
                  <a:schemeClr val="tx1"/>
                </a:solidFill>
                <a:latin typeface="Helvetica"/>
                <a:ea typeface="+mn-ea"/>
                <a:cs typeface="+mn-cs"/>
              </a:rPr>
              <a:t>, 2005), and other researchers have shown mathematically that XSL can allow large, language-scale lexicons to be learned in the face of considerable   referential   uncertainty   (Blythe,   Smith,   &amp;   Smith,   2010).</a:t>
            </a:r>
          </a:p>
          <a:p>
            <a:endParaRPr lang="en-US" sz="1200" kern="1200" dirty="0" smtClean="0">
              <a:solidFill>
                <a:schemeClr val="tx1"/>
              </a:solidFill>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Helvetica"/>
                <a:ea typeface="+mn-ea"/>
                <a:cs typeface="+mn-cs"/>
              </a:rPr>
              <a:t>So there seems</a:t>
            </a:r>
            <a:r>
              <a:rPr lang="en-US" sz="1200" kern="1200" baseline="0" dirty="0" smtClean="0">
                <a:solidFill>
                  <a:schemeClr val="tx1"/>
                </a:solidFill>
                <a:latin typeface="Helvetica"/>
                <a:ea typeface="+mn-ea"/>
                <a:cs typeface="+mn-cs"/>
              </a:rPr>
              <a:t> to be strong experimental and correlational work suggesting that social cues facilitate word learning. And there is experimental and modeling work to support the plausibility of cross-situational learning. </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60</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61</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Then, perhaps you can be more confident about what she’s talking about and maybe it’s not necessary to track the co-occurrence information and instead you can just keep track of the </a:t>
            </a:r>
            <a:r>
              <a:rPr lang="en-US" baseline="0" dirty="0" err="1" smtClean="0"/>
              <a:t>dax</a:t>
            </a:r>
            <a:r>
              <a:rPr lang="en-US" baseline="0" dirty="0" smtClean="0"/>
              <a:t>—duck link.</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My current work takes these real-world word learning situations, which lie along a continuum of referential uncertainty – from low to high -, and brings them into the lab. And using a highly controlled experiment I want to explore how uncertainty reduction with social cues interacts </a:t>
            </a:r>
            <a:r>
              <a:rPr lang="en-US" sz="1200" kern="1200" baseline="0" dirty="0" smtClean="0">
                <a:solidFill>
                  <a:schemeClr val="tx1"/>
                </a:solidFill>
                <a:latin typeface="Helvetica"/>
                <a:ea typeface="+mn-ea"/>
                <a:cs typeface="+mn-cs"/>
              </a:rPr>
              <a:t>with cross-situational word learning. </a:t>
            </a:r>
          </a:p>
          <a:p>
            <a:endParaRPr lang="en-US" sz="1200" kern="1200" baseline="0" dirty="0" smtClean="0">
              <a:solidFill>
                <a:schemeClr val="tx1"/>
              </a:solidFill>
              <a:latin typeface="Helvetica"/>
              <a:ea typeface="+mn-ea"/>
              <a:cs typeface="+mn-cs"/>
            </a:endParaRPr>
          </a:p>
          <a:p>
            <a:r>
              <a:rPr lang="en-US" sz="1200" kern="1200" baseline="0" dirty="0" smtClean="0">
                <a:solidFill>
                  <a:schemeClr val="tx1"/>
                </a:solidFill>
                <a:latin typeface="Helvetica"/>
                <a:ea typeface="+mn-ea"/>
                <a:cs typeface="+mn-cs"/>
              </a:rPr>
              <a:t>Here’s an overview of what I’ll be talking about today.</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t>5</a:t>
            </a:fld>
            <a:endParaRPr lang="en-US"/>
          </a:p>
        </p:txBody>
      </p:sp>
    </p:spTree>
    <p:extLst>
      <p:ext uri="{BB962C8B-B14F-4D97-AF65-F5344CB8AC3E}">
        <p14:creationId xmlns:p14="http://schemas.microsoft.com/office/powerpoint/2010/main" val="41309348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Focusing on the role of social information during initial exposure to word-object mapping</a:t>
            </a:r>
          </a:p>
          <a:p>
            <a:r>
              <a:rPr lang="en-US" dirty="0" smtClean="0"/>
              <a:t>My experiment is not really </a:t>
            </a:r>
            <a:r>
              <a:rPr lang="en-US" dirty="0" err="1" smtClean="0"/>
              <a:t>xsit</a:t>
            </a:r>
            <a:r>
              <a:rPr lang="en-US" dirty="0" smtClean="0"/>
              <a:t> learning, but one shot exposure. </a:t>
            </a:r>
          </a:p>
          <a:p>
            <a:r>
              <a:rPr lang="en-US" dirty="0" smtClean="0"/>
              <a:t>So really exploring the role of social cues in the inferences that learners’ make during initial bouts of learning (referent selection)</a:t>
            </a:r>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62</a:t>
            </a:fld>
            <a:endParaRPr lang="en-US" dirty="0"/>
          </a:p>
        </p:txBody>
      </p:sp>
    </p:spTree>
    <p:extLst>
      <p:ext uri="{BB962C8B-B14F-4D97-AF65-F5344CB8AC3E}">
        <p14:creationId xmlns:p14="http://schemas.microsoft.com/office/powerpoint/2010/main" val="3172454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Focusing on the role of social information during initial exposure to word-object mapping</a:t>
            </a:r>
          </a:p>
          <a:p>
            <a:r>
              <a:rPr lang="en-US" dirty="0" smtClean="0"/>
              <a:t>My experiment is not really </a:t>
            </a:r>
            <a:r>
              <a:rPr lang="en-US" dirty="0" err="1" smtClean="0"/>
              <a:t>xsit</a:t>
            </a:r>
            <a:r>
              <a:rPr lang="en-US" dirty="0" smtClean="0"/>
              <a:t> learning, but one shot exposure. </a:t>
            </a:r>
          </a:p>
          <a:p>
            <a:r>
              <a:rPr lang="en-US" dirty="0" smtClean="0"/>
              <a:t>So really exploring the role of social cues in the inferences that learners’ make during initial bouts of learning (referent selection)</a:t>
            </a:r>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63</a:t>
            </a:fld>
            <a:endParaRPr lang="en-US" dirty="0"/>
          </a:p>
        </p:txBody>
      </p:sp>
    </p:spTree>
    <p:extLst>
      <p:ext uri="{BB962C8B-B14F-4D97-AF65-F5344CB8AC3E}">
        <p14:creationId xmlns:p14="http://schemas.microsoft.com/office/powerpoint/2010/main" val="3172454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I want to orient you to the graphs that I will show. Here we are plotting proportion choosing the repeated referent as a function of the number of intervening trials. The panels are different number of referents on exposure. Social points and lines will be blue and non-social will be red. Same trials are plotted with a solid line and switch with a dashed line. Here’s chance lines 1/number of referents. </a:t>
            </a:r>
          </a:p>
          <a:p>
            <a:endParaRPr lang="en-US" baseline="0" dirty="0" smtClean="0"/>
          </a:p>
          <a:p>
            <a:r>
              <a:rPr lang="en-US" baseline="0" dirty="0" smtClean="0"/>
              <a:t>And all error bars are 95% confidence intervals</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66</a:t>
            </a:fld>
            <a:endParaRPr lang="en-US" dirty="0"/>
          </a:p>
        </p:txBody>
      </p:sp>
    </p:spTree>
    <p:extLst>
      <p:ext uri="{BB962C8B-B14F-4D97-AF65-F5344CB8AC3E}">
        <p14:creationId xmlns:p14="http://schemas.microsoft.com/office/powerpoint/2010/main" val="33530268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FBA932-DBCB-1A46-90CC-FF2F97C18743}" type="slidenum">
              <a:rPr lang="en-US" smtClean="0"/>
              <a:t>67</a:t>
            </a:fld>
            <a:endParaRPr lang="en-US"/>
          </a:p>
        </p:txBody>
      </p:sp>
    </p:spTree>
    <p:extLst>
      <p:ext uri="{BB962C8B-B14F-4D97-AF65-F5344CB8AC3E}">
        <p14:creationId xmlns:p14="http://schemas.microsoft.com/office/powerpoint/2010/main" val="18734881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FBA932-DBCB-1A46-90CC-FF2F97C18743}" type="slidenum">
              <a:rPr lang="en-US" smtClean="0"/>
              <a:t>68</a:t>
            </a:fld>
            <a:endParaRPr lang="en-US"/>
          </a:p>
        </p:txBody>
      </p:sp>
    </p:spTree>
    <p:extLst>
      <p:ext uri="{BB962C8B-B14F-4D97-AF65-F5344CB8AC3E}">
        <p14:creationId xmlns:p14="http://schemas.microsoft.com/office/powerpoint/2010/main" val="1873488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First, I will discuss two different ways to reduce referential uncertainty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Helvetica"/>
                <a:ea typeface="+mn-ea"/>
                <a:cs typeface="+mn-cs"/>
              </a:rPr>
              <a:t>Then, I will go into more detail</a:t>
            </a:r>
            <a:r>
              <a:rPr lang="en-US" sz="1200" kern="1200" baseline="0" dirty="0" smtClean="0">
                <a:solidFill>
                  <a:schemeClr val="tx1"/>
                </a:solidFill>
                <a:latin typeface="Helvetica"/>
                <a:ea typeface="+mn-ea"/>
                <a:cs typeface="+mn-cs"/>
              </a:rPr>
              <a:t> about a debate over the underlying process that support cross-situational learning. Specifically, whether learners are actually tracking multiple candidate word-object links over time, with the goal of situating my current work within this debate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Helvetica"/>
                <a:ea typeface="+mn-ea"/>
                <a:cs typeface="+mn-cs"/>
              </a:rPr>
              <a:t>Finally, </a:t>
            </a:r>
            <a:r>
              <a:rPr lang="en-US" sz="1200" kern="1200" dirty="0" smtClean="0">
                <a:solidFill>
                  <a:schemeClr val="tx1"/>
                </a:solidFill>
                <a:latin typeface="Helvetica"/>
                <a:ea typeface="+mn-ea"/>
                <a:cs typeface="+mn-cs"/>
              </a:rPr>
              <a:t>I</a:t>
            </a:r>
            <a:r>
              <a:rPr lang="en-US" sz="1200" kern="1200" baseline="0" dirty="0" smtClean="0">
                <a:solidFill>
                  <a:schemeClr val="tx1"/>
                </a:solidFill>
                <a:latin typeface="Helvetica"/>
                <a:ea typeface="+mn-ea"/>
                <a:cs typeface="+mn-cs"/>
              </a:rPr>
              <a:t> will present data from a large-scale experiment with adults that suggests that there is </a:t>
            </a:r>
            <a:r>
              <a:rPr lang="en-US" sz="1200" kern="1200" dirty="0" smtClean="0">
                <a:solidFill>
                  <a:schemeClr val="tx1"/>
                </a:solidFill>
                <a:latin typeface="Helvetica"/>
                <a:ea typeface="+mn-ea"/>
                <a:cs typeface="+mn-cs"/>
              </a:rPr>
              <a:t>a tradeoff between</a:t>
            </a:r>
            <a:r>
              <a:rPr lang="en-US" sz="1200" kern="1200" baseline="0" dirty="0" smtClean="0">
                <a:solidFill>
                  <a:schemeClr val="tx1"/>
                </a:solidFill>
                <a:latin typeface="Helvetica"/>
                <a:ea typeface="+mn-ea"/>
                <a:cs typeface="+mn-cs"/>
              </a:rPr>
              <a:t> reducing referential uncertainty and the strategies that learners use</a:t>
            </a:r>
            <a:r>
              <a:rPr lang="en-US" sz="1200" kern="1200" dirty="0" smtClean="0">
                <a:solidFill>
                  <a:schemeClr val="tx1"/>
                </a:solidFill>
                <a:latin typeface="Helvetica"/>
                <a:ea typeface="+mn-ea"/>
                <a:cs typeface="+mn-cs"/>
              </a:rPr>
              <a:t>. I will also</a:t>
            </a:r>
            <a:r>
              <a:rPr lang="en-US" sz="1200" kern="1200" baseline="0" dirty="0" smtClean="0">
                <a:solidFill>
                  <a:schemeClr val="tx1"/>
                </a:solidFill>
                <a:latin typeface="Helvetica"/>
                <a:ea typeface="+mn-ea"/>
                <a:cs typeface="+mn-cs"/>
              </a:rPr>
              <a:t> present a  computational model that </a:t>
            </a:r>
            <a:r>
              <a:rPr lang="en-US" sz="1200" kern="1200" dirty="0" smtClean="0">
                <a:solidFill>
                  <a:schemeClr val="tx1"/>
                </a:solidFill>
                <a:latin typeface="Helvetica"/>
                <a:ea typeface="+mn-ea"/>
                <a:cs typeface="+mn-cs"/>
              </a:rPr>
              <a:t>formalizes our intuitions about how social information might alter </a:t>
            </a:r>
            <a:r>
              <a:rPr lang="en-US" sz="1200" kern="1200" baseline="0" dirty="0" smtClean="0">
                <a:solidFill>
                  <a:schemeClr val="tx1"/>
                </a:solidFill>
                <a:latin typeface="Helvetica"/>
                <a:ea typeface="+mn-ea"/>
                <a:cs typeface="+mn-cs"/>
              </a:rPr>
              <a:t>participants’ word learning. </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A4FFB53-C330-4F42-A5AC-D8FCC7255F84}" type="slidenum">
              <a:rPr lang="en-US" smtClean="0"/>
              <a:pPr/>
              <a:t>6</a:t>
            </a:fld>
            <a:endParaRPr lang="en-US" dirty="0"/>
          </a:p>
        </p:txBody>
      </p:sp>
    </p:spTree>
    <p:extLst>
      <p:ext uri="{BB962C8B-B14F-4D97-AF65-F5344CB8AC3E}">
        <p14:creationId xmlns:p14="http://schemas.microsoft.com/office/powerpoint/2010/main" val="3150058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Helvetica"/>
                <a:ea typeface="+mn-ea"/>
                <a:cs typeface="+mn-cs"/>
              </a:rPr>
              <a:t>The first way that</a:t>
            </a:r>
            <a:r>
              <a:rPr lang="en-US" sz="1200" kern="1200" baseline="0" dirty="0" smtClean="0">
                <a:solidFill>
                  <a:schemeClr val="tx1"/>
                </a:solidFill>
                <a:effectLst/>
                <a:latin typeface="Helvetica"/>
                <a:ea typeface="+mn-ea"/>
                <a:cs typeface="+mn-cs"/>
              </a:rPr>
              <a:t> I will talk about is reducing referential uncertainty during labeling via social cues. This is the proposal put forth by </a:t>
            </a:r>
            <a:r>
              <a:rPr lang="en-US" sz="1200" kern="1200" dirty="0" smtClean="0">
                <a:solidFill>
                  <a:schemeClr val="tx1"/>
                </a:solidFill>
                <a:effectLst/>
                <a:latin typeface="Helvetica"/>
                <a:ea typeface="+mn-ea"/>
                <a:cs typeface="+mn-cs"/>
              </a:rPr>
              <a:t>Social-Pragmatic theories of language acquisition </a:t>
            </a:r>
            <a:r>
              <a:rPr lang="en-US" sz="1200" kern="1200" baseline="0" dirty="0" smtClean="0">
                <a:solidFill>
                  <a:schemeClr val="tx1"/>
                </a:solidFill>
                <a:effectLst/>
                <a:latin typeface="Helvetica"/>
                <a:ea typeface="+mn-ea"/>
                <a:cs typeface="+mn-cs"/>
              </a:rPr>
              <a:t>that argue that </a:t>
            </a:r>
            <a:r>
              <a:rPr lang="en-US" sz="1200" kern="1200" dirty="0" smtClean="0">
                <a:solidFill>
                  <a:schemeClr val="tx1"/>
                </a:solidFill>
                <a:effectLst/>
                <a:latin typeface="Helvetica"/>
                <a:ea typeface="+mn-ea"/>
                <a:cs typeface="+mn-cs"/>
              </a:rPr>
              <a:t>the word to object mapping problem is simplified</a:t>
            </a:r>
            <a:r>
              <a:rPr lang="en-US" sz="1200" kern="1200" baseline="0" dirty="0" smtClean="0">
                <a:solidFill>
                  <a:schemeClr val="tx1"/>
                </a:solidFill>
                <a:effectLst/>
                <a:latin typeface="Helvetica"/>
                <a:ea typeface="+mn-ea"/>
                <a:cs typeface="+mn-cs"/>
              </a:rPr>
              <a:t> because children learn words in social contexts.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smtClean="0">
              <a:solidFill>
                <a:schemeClr val="tx1"/>
              </a:solidFill>
              <a:latin typeface="Helvetica"/>
              <a:ea typeface="+mn-ea"/>
              <a:cs typeface="+mn-cs"/>
            </a:endParaRPr>
          </a:p>
          <a:p>
            <a:r>
              <a:rPr lang="en-US" dirty="0" smtClean="0"/>
              <a:t>So in</a:t>
            </a:r>
            <a:r>
              <a:rPr lang="en-US" baseline="0" dirty="0" smtClean="0"/>
              <a:t> this example, because the child and his father are mutually engaged with one object in the scene the child does not have to consider all possible word-object meanings and can just focus on inferring his father’s communicative intent.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baseline="0" dirty="0" smtClean="0">
              <a:solidFill>
                <a:schemeClr val="tx1"/>
              </a:solidFill>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baseline="0" dirty="0" smtClean="0">
                <a:solidFill>
                  <a:schemeClr val="tx1"/>
                </a:solidFill>
                <a:latin typeface="Helvetica"/>
                <a:ea typeface="+mn-ea"/>
                <a:cs typeface="+mn-cs"/>
              </a:rPr>
              <a:t>To take advantage of in-the-moment uncertainty reduction children need to have some basic set of social-cognitive skills.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baseline="0" dirty="0" smtClean="0">
              <a:solidFill>
                <a:schemeClr val="tx1"/>
              </a:solidFill>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baseline="0" dirty="0" smtClean="0">
                <a:solidFill>
                  <a:schemeClr val="tx1"/>
                </a:solidFill>
                <a:latin typeface="Helvetica"/>
                <a:ea typeface="+mn-ea"/>
                <a:cs typeface="+mn-cs"/>
              </a:rPr>
              <a:t>In what is now a classic study, Dare Baldwin showed that infants from a young age can use a speaker’s referential intent to learn the meaning of new words.</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7</a:t>
            </a:fld>
            <a:endParaRPr lang="en-US" dirty="0"/>
          </a:p>
        </p:txBody>
      </p:sp>
    </p:spTree>
    <p:extLst>
      <p:ext uri="{BB962C8B-B14F-4D97-AF65-F5344CB8AC3E}">
        <p14:creationId xmlns:p14="http://schemas.microsoft.com/office/powerpoint/2010/main" val="2746113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experimental set up is simple. There is a child and an adult sitting across from each other at a table with 2 novel objects on it. </a:t>
            </a:r>
            <a:r>
              <a:rPr lang="en-US" b="1" baseline="0" dirty="0" smtClean="0"/>
              <a:t>In the experimental condition,</a:t>
            </a:r>
            <a:r>
              <a:rPr lang="en-US" baseline="0" dirty="0" smtClean="0"/>
              <a:t> </a:t>
            </a:r>
            <a:r>
              <a:rPr lang="en-US" b="0" baseline="0" dirty="0" smtClean="0"/>
              <a:t>the speaker provides a label for the </a:t>
            </a:r>
            <a:r>
              <a:rPr lang="en-US" baseline="0" dirty="0" smtClean="0"/>
              <a:t>toy that is not occupying the infants' focus.</a:t>
            </a:r>
          </a:p>
          <a:p>
            <a:endParaRPr lang="en-US" baseline="0" dirty="0" smtClean="0"/>
          </a:p>
          <a:p>
            <a:r>
              <a:rPr lang="en-US" b="1" baseline="0" dirty="0" smtClean="0"/>
              <a:t>Critically, 16 to 19 month olds did not map the new word to the object they were looking at. </a:t>
            </a:r>
            <a:r>
              <a:rPr lang="en-US" b="0" baseline="0" dirty="0" smtClean="0"/>
              <a:t>Instead they used the adult’s</a:t>
            </a:r>
            <a:r>
              <a:rPr lang="en-US" baseline="0" dirty="0" smtClean="0"/>
              <a:t> eye gaze as a cue and mapped the novel word to the object other object.</a:t>
            </a:r>
          </a:p>
          <a:p>
            <a:endParaRPr lang="en-US" baseline="0" dirty="0" smtClean="0"/>
          </a:p>
          <a:p>
            <a:r>
              <a:rPr lang="en-US" dirty="0" smtClean="0"/>
              <a:t>Importantly</a:t>
            </a:r>
            <a:r>
              <a:rPr lang="en-US" baseline="0" dirty="0" smtClean="0"/>
              <a:t>, children’s ability to use social information is not just limited to stripped-down experimental tasks. Correlational work shows that children with stronger gaze-following skills learn words faster compared to children with weaker gaze-following skills. </a:t>
            </a:r>
          </a:p>
          <a:p>
            <a:endParaRPr lang="en-US" baseline="0" dirty="0" smtClean="0"/>
          </a:p>
          <a:p>
            <a:r>
              <a:rPr lang="en-US" baseline="0" dirty="0" smtClean="0"/>
              <a:t>However, not all of children’s learning experiences occur in highly social contexts, and it’s possible that very early word learners might have weaker intention-reading skills. So researchers have suggested another way that children could reduce referential uncertainty without additional cues to reference…</a:t>
            </a:r>
          </a:p>
        </p:txBody>
      </p:sp>
      <p:sp>
        <p:nvSpPr>
          <p:cNvPr id="4" name="Slide Number Placeholder 3"/>
          <p:cNvSpPr>
            <a:spLocks noGrp="1"/>
          </p:cNvSpPr>
          <p:nvPr>
            <p:ph type="sldNum" sz="quarter" idx="10"/>
          </p:nvPr>
        </p:nvSpPr>
        <p:spPr/>
        <p:txBody>
          <a:bodyPr/>
          <a:lstStyle/>
          <a:p>
            <a:fld id="{5A4FFB53-C330-4F42-A5AC-D8FCC7255F84}" type="slidenum">
              <a:rPr lang="en-US" smtClean="0"/>
              <a:pPr/>
              <a:t>8</a:t>
            </a:fld>
            <a:endParaRPr lang="en-US" dirty="0"/>
          </a:p>
        </p:txBody>
      </p:sp>
    </p:spTree>
    <p:extLst>
      <p:ext uri="{BB962C8B-B14F-4D97-AF65-F5344CB8AC3E}">
        <p14:creationId xmlns:p14="http://schemas.microsoft.com/office/powerpoint/2010/main" val="2746113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Helvetica"/>
                <a:ea typeface="+mn-ea"/>
                <a:cs typeface="+mn-cs"/>
              </a:rPr>
              <a:t>This proposal has been called cross-situational learning. </a:t>
            </a:r>
            <a:r>
              <a:rPr lang="en-US" baseline="0" dirty="0" smtClean="0"/>
              <a:t>reducing ambiguity over time by </a:t>
            </a:r>
            <a:r>
              <a:rPr lang="en-US" sz="1200" kern="1200" dirty="0" smtClean="0">
                <a:solidFill>
                  <a:schemeClr val="tx1"/>
                </a:solidFill>
                <a:latin typeface="Helvetica"/>
                <a:ea typeface="+mn-ea"/>
                <a:cs typeface="+mn-cs"/>
              </a:rPr>
              <a:t>aggregating co-occurrence statistics of</a:t>
            </a:r>
            <a:r>
              <a:rPr lang="en-US" sz="1200" kern="1200" baseline="0" dirty="0" smtClean="0">
                <a:solidFill>
                  <a:schemeClr val="tx1"/>
                </a:solidFill>
                <a:latin typeface="Helvetica"/>
                <a:ea typeface="+mn-ea"/>
                <a:cs typeface="+mn-cs"/>
              </a:rPr>
              <a:t> words and objects</a:t>
            </a:r>
            <a:r>
              <a:rPr lang="en-US" sz="1200" kern="1200" dirty="0" smtClean="0">
                <a:solidFill>
                  <a:schemeClr val="tx1"/>
                </a:solidFill>
                <a:latin typeface="Helvetica"/>
                <a:ea typeface="+mn-ea"/>
                <a:cs typeface="+mn-cs"/>
              </a:rPr>
              <a:t> across individually ambiguous naming</a:t>
            </a:r>
            <a:r>
              <a:rPr lang="en-US" sz="1200" kern="1200" baseline="0" dirty="0" smtClean="0">
                <a:solidFill>
                  <a:schemeClr val="tx1"/>
                </a:solidFill>
                <a:latin typeface="Helvetica"/>
                <a:ea typeface="+mn-ea"/>
                <a:cs typeface="+mn-cs"/>
              </a:rPr>
              <a:t> events.  </a:t>
            </a:r>
          </a:p>
          <a:p>
            <a:endParaRPr lang="en-US" sz="1200" kern="1200" baseline="0" dirty="0" smtClean="0">
              <a:solidFill>
                <a:schemeClr val="tx1"/>
              </a:solidFill>
              <a:latin typeface="Helvetica"/>
              <a:ea typeface="+mn-ea"/>
              <a:cs typeface="+mn-cs"/>
            </a:endParaRPr>
          </a:p>
          <a:p>
            <a:r>
              <a:rPr lang="en-US" sz="1200" kern="1200" baseline="0" dirty="0" smtClean="0">
                <a:solidFill>
                  <a:schemeClr val="tx1"/>
                </a:solidFill>
                <a:latin typeface="Helvetica"/>
                <a:ea typeface="+mn-ea"/>
                <a:cs typeface="+mn-cs"/>
              </a:rPr>
              <a:t>For example, while the word truck may occur with a truck and a ball in one situation, later on it may be heard without ball and with</a:t>
            </a:r>
          </a:p>
          <a:p>
            <a:r>
              <a:rPr lang="en-US" sz="1200" kern="1200" baseline="0" dirty="0" smtClean="0">
                <a:solidFill>
                  <a:schemeClr val="tx1"/>
                </a:solidFill>
                <a:latin typeface="Helvetica"/>
                <a:ea typeface="+mn-ea"/>
                <a:cs typeface="+mn-cs"/>
              </a:rPr>
              <a:t>other objects, like this this helicopter. Thus, over time, the word truck more likely to co-occur with the truck object. </a:t>
            </a:r>
          </a:p>
          <a:p>
            <a:endParaRPr lang="en-US" sz="1200" kern="1200" baseline="0" dirty="0" smtClean="0">
              <a:solidFill>
                <a:schemeClr val="tx1"/>
              </a:solidFill>
              <a:latin typeface="Helvetica"/>
              <a:ea typeface="+mn-ea"/>
              <a:cs typeface="+mn-cs"/>
            </a:endParaRPr>
          </a:p>
          <a:p>
            <a:r>
              <a:rPr lang="en-US" sz="1200" kern="1200" baseline="0" dirty="0" smtClean="0">
                <a:solidFill>
                  <a:schemeClr val="tx1"/>
                </a:solidFill>
                <a:latin typeface="Helvetica"/>
                <a:ea typeface="+mn-ea"/>
                <a:cs typeface="+mn-cs"/>
              </a:rPr>
              <a:t>This proposal is preferred by many researchers because it doesn’t posit additional learning mechanisms beyond associative mechanisms. </a:t>
            </a:r>
          </a:p>
          <a:p>
            <a:endParaRPr lang="en-US" sz="1200" kern="1200" baseline="0" dirty="0" smtClean="0">
              <a:solidFill>
                <a:schemeClr val="tx1"/>
              </a:solidFill>
              <a:latin typeface="Helvetica"/>
              <a:ea typeface="+mn-ea"/>
              <a:cs typeface="+mn-cs"/>
            </a:endParaRPr>
          </a:p>
        </p:txBody>
      </p:sp>
      <p:sp>
        <p:nvSpPr>
          <p:cNvPr id="4" name="Slide Number Placeholder 3"/>
          <p:cNvSpPr>
            <a:spLocks noGrp="1"/>
          </p:cNvSpPr>
          <p:nvPr>
            <p:ph type="sldNum" sz="quarter" idx="10"/>
          </p:nvPr>
        </p:nvSpPr>
        <p:spPr/>
        <p:txBody>
          <a:bodyPr/>
          <a:lstStyle/>
          <a:p>
            <a:fld id="{5A4FFB53-C330-4F42-A5AC-D8FCC7255F84}" type="slidenum">
              <a:rPr lang="en-US" smtClean="0"/>
              <a:pPr/>
              <a:t>9</a:t>
            </a:fld>
            <a:endParaRPr lang="en-US" dirty="0"/>
          </a:p>
        </p:txBody>
      </p:sp>
    </p:spTree>
    <p:extLst>
      <p:ext uri="{BB962C8B-B14F-4D97-AF65-F5344CB8AC3E}">
        <p14:creationId xmlns:p14="http://schemas.microsoft.com/office/powerpoint/2010/main" val="1020428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1EB794-C7B1-354D-A7F3-13C798C48928}" type="datetime1">
              <a:rPr lang="en-US" smtClean="0"/>
              <a:t>5/21/14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3829529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1346E3-F8C2-C943-B573-E3F052CB5CA8}" type="datetime1">
              <a:rPr lang="en-US" smtClean="0"/>
              <a:t>5/21/14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966983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4BACC0-8A6B-9C4D-B1C2-0BB2BFF5ED83}" type="datetime1">
              <a:rPr lang="en-US" smtClean="0"/>
              <a:t>5/21/14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2780176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0BB0B3-7647-7846-B2D0-0F9B8489CB6E}" type="datetime1">
              <a:rPr lang="en-US" smtClean="0"/>
              <a:t>5/21/14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2705935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362389-4979-9D4B-BD0B-20D40D2C5E54}" type="datetime1">
              <a:rPr lang="en-US" smtClean="0"/>
              <a:t>5/21/14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3536759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BCDBCB8-E29F-D243-B053-EC0D40C2A79B}" type="datetime1">
              <a:rPr lang="en-US" smtClean="0"/>
              <a:t>5/21/14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845589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0899C33-EEE6-F94B-ACBC-E6C7A18110BD}" type="datetime1">
              <a:rPr lang="en-US" smtClean="0"/>
              <a:t>5/21/14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3603444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C01260-2655-2949-9DE4-335FEE7B0545}" type="datetime1">
              <a:rPr lang="en-US" smtClean="0"/>
              <a:t>5/21/14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3235458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EAB033-1CC9-2D46-9EA3-6EB15E299537}" type="datetime1">
              <a:rPr lang="en-US" smtClean="0"/>
              <a:t>5/21/14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3006367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4251E3-9592-5B46-B2A4-D7655BA3D161}" type="datetime1">
              <a:rPr lang="en-US" smtClean="0"/>
              <a:t>5/21/14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1712801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D498A3-B670-8A40-A212-458192255E8F}" type="datetime1">
              <a:rPr lang="en-US" smtClean="0"/>
              <a:t>5/21/14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36279835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Helvetica"/>
              </a:defRPr>
            </a:lvl1pPr>
          </a:lstStyle>
          <a:p>
            <a:fld id="{9477374F-0005-D44B-82C4-57C3B50CDC6D}" type="datetime1">
              <a:rPr lang="en-US" smtClean="0"/>
              <a:pPr/>
              <a:t>5/21/14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Helvetica"/>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Helvetica"/>
              </a:defRPr>
            </a:lvl1pPr>
          </a:lstStyle>
          <a:p>
            <a:fld id="{86484AF0-C50E-614A-9E2C-D16F32E0B9E3}" type="slidenum">
              <a:rPr lang="en-US" smtClean="0"/>
              <a:pPr/>
              <a:t>‹#›</a:t>
            </a:fld>
            <a:endParaRPr lang="en-US" dirty="0"/>
          </a:p>
        </p:txBody>
      </p:sp>
    </p:spTree>
    <p:extLst>
      <p:ext uri="{BB962C8B-B14F-4D97-AF65-F5344CB8AC3E}">
        <p14:creationId xmlns:p14="http://schemas.microsoft.com/office/powerpoint/2010/main" val="2214909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Helvetica"/>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9.jpg"/><Relationship Id="rId5" Type="http://schemas.openxmlformats.org/officeDocument/2006/relationships/image" Target="../media/image10.jpg"/><Relationship Id="rId6" Type="http://schemas.openxmlformats.org/officeDocument/2006/relationships/image" Target="../media/image11.jpg"/><Relationship Id="rId7" Type="http://schemas.openxmlformats.org/officeDocument/2006/relationships/image" Target="../media/image12.png"/><Relationship Id="rId8"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g"/><Relationship Id="rId5"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2.jpe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2.jpg"/><Relationship Id="rId6"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4.jpg"/><Relationship Id="rId6" Type="http://schemas.openxmlformats.org/officeDocument/2006/relationships/image" Target="../media/image22.jpg"/><Relationship Id="rId7" Type="http://schemas.openxmlformats.org/officeDocument/2006/relationships/image" Target="../media/image25.jpg"/><Relationship Id="rId8" Type="http://schemas.openxmlformats.org/officeDocument/2006/relationships/image" Target="../media/image26.jpg"/><Relationship Id="rId9"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4" Type="http://schemas.openxmlformats.org/officeDocument/2006/relationships/image" Target="../media/image2.jpeg"/><Relationship Id="rId5" Type="http://schemas.openxmlformats.org/officeDocument/2006/relationships/image" Target="../media/image3.GI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4.JPG"/><Relationship Id="rId6"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jpg"/></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4" Type="http://schemas.openxmlformats.org/officeDocument/2006/relationships/image" Target="../media/image20.jpg"/><Relationship Id="rId5"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4" Type="http://schemas.openxmlformats.org/officeDocument/2006/relationships/image" Target="../media/image20.jpg"/><Relationship Id="rId5" Type="http://schemas.openxmlformats.org/officeDocument/2006/relationships/image" Target="../media/image21.jpg"/><Relationship Id="rId6" Type="http://schemas.openxmlformats.org/officeDocument/2006/relationships/image" Target="../media/image32.jp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image" Target="../media/image31.jpg"/></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4.jpg"/><Relationship Id="rId6" Type="http://schemas.openxmlformats.org/officeDocument/2006/relationships/image" Target="../media/image22.jpg"/><Relationship Id="rId7" Type="http://schemas.openxmlformats.org/officeDocument/2006/relationships/image" Target="../media/image33.jpg"/><Relationship Id="rId8" Type="http://schemas.openxmlformats.org/officeDocument/2006/relationships/image" Target="../media/image25.jpg"/><Relationship Id="rId9" Type="http://schemas.openxmlformats.org/officeDocument/2006/relationships/image" Target="../media/image26.jpg"/><Relationship Id="rId10"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image" Target="../media/image3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4.jpg"/><Relationship Id="rId6"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journal.frontiersin.org/Journal/10.3389/fpsyg.2012.00088/full%23B5"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5.jpg"/></Relationships>
</file>

<file path=ppt/slides/_rels/slide46.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4.jpg"/><Relationship Id="rId6" Type="http://schemas.openxmlformats.org/officeDocument/2006/relationships/image" Target="../media/image23.jpg"/><Relationship Id="rId7" Type="http://schemas.openxmlformats.org/officeDocument/2006/relationships/image" Target="../media/image32.jp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jpg"/><Relationship Id="rId6" Type="http://schemas.openxmlformats.org/officeDocument/2006/relationships/image" Target="../media/image12.png"/><Relationship Id="rId7" Type="http://schemas.microsoft.com/office/2007/relationships/hdphoto" Target="../media/hdphoto2.wdp"/><Relationship Id="rId8" Type="http://schemas.openxmlformats.org/officeDocument/2006/relationships/image" Target="../media/image15.png"/><Relationship Id="rId9" Type="http://schemas.openxmlformats.org/officeDocument/2006/relationships/image" Target="../media/image13.jp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8.png"/><Relationship Id="rId8" Type="http://schemas.openxmlformats.org/officeDocument/2006/relationships/image" Target="../media/image7.png"/><Relationship Id="rId9"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2.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62.jpg"/><Relationship Id="rId5"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3.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62.jpg"/><Relationship Id="rId5"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8.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4.jpg"/><Relationship Id="rId6" Type="http://schemas.openxmlformats.org/officeDocument/2006/relationships/image" Target="../media/image22.jpg"/><Relationship Id="rId7" Type="http://schemas.openxmlformats.org/officeDocument/2006/relationships/image" Target="../media/image25.jpg"/><Relationship Id="rId8" Type="http://schemas.openxmlformats.org/officeDocument/2006/relationships/image" Target="../media/image26.jpg"/><Relationship Id="rId9"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jpg"/><Relationship Id="rId6" Type="http://schemas.openxmlformats.org/officeDocument/2006/relationships/image" Target="../media/image12.png"/><Relationship Id="rId7" Type="http://schemas.microsoft.com/office/2007/relationships/hdphoto" Target="../media/hdphoto1.wdp"/><Relationship Id="rId8" Type="http://schemas.openxmlformats.org/officeDocument/2006/relationships/image" Target="../media/image13.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1</a:t>
            </a:fld>
            <a:endParaRPr lang="en-US" dirty="0"/>
          </a:p>
        </p:txBody>
      </p:sp>
      <p:sp>
        <p:nvSpPr>
          <p:cNvPr id="5" name="Title 1"/>
          <p:cNvSpPr>
            <a:spLocks noGrp="1"/>
          </p:cNvSpPr>
          <p:nvPr>
            <p:ph type="ctrTitle"/>
          </p:nvPr>
        </p:nvSpPr>
        <p:spPr>
          <a:xfrm>
            <a:off x="334211" y="1633274"/>
            <a:ext cx="8475578" cy="1739838"/>
          </a:xfrm>
        </p:spPr>
        <p:txBody>
          <a:bodyPr>
            <a:noAutofit/>
          </a:bodyPr>
          <a:lstStyle/>
          <a:p>
            <a:pPr>
              <a:lnSpc>
                <a:spcPct val="120000"/>
              </a:lnSpc>
            </a:pPr>
            <a:r>
              <a:rPr lang="en-US" sz="3600" dirty="0" smtClean="0"/>
              <a:t>The role of social information in </a:t>
            </a:r>
            <a:br>
              <a:rPr lang="en-US" sz="3600" dirty="0" smtClean="0"/>
            </a:br>
            <a:r>
              <a:rPr lang="en-US" sz="3600" dirty="0" smtClean="0"/>
              <a:t>cross-situational word learning</a:t>
            </a:r>
            <a:endParaRPr lang="en-US" sz="3600" dirty="0"/>
          </a:p>
        </p:txBody>
      </p:sp>
      <p:sp>
        <p:nvSpPr>
          <p:cNvPr id="6" name="Subtitle 2"/>
          <p:cNvSpPr>
            <a:spLocks noGrp="1"/>
          </p:cNvSpPr>
          <p:nvPr>
            <p:ph type="subTitle" idx="1"/>
          </p:nvPr>
        </p:nvSpPr>
        <p:spPr>
          <a:xfrm>
            <a:off x="1371600" y="4271076"/>
            <a:ext cx="6400800" cy="1752600"/>
          </a:xfrm>
        </p:spPr>
        <p:txBody>
          <a:bodyPr>
            <a:normAutofit/>
          </a:bodyPr>
          <a:lstStyle/>
          <a:p>
            <a:r>
              <a:rPr lang="en-US" sz="2600" dirty="0" smtClean="0">
                <a:latin typeface="Helvetica Light"/>
                <a:cs typeface="Helvetica Light"/>
              </a:rPr>
              <a:t>Kyle MacDonald</a:t>
            </a:r>
          </a:p>
          <a:p>
            <a:r>
              <a:rPr lang="en-US" sz="2600" dirty="0" smtClean="0">
                <a:latin typeface="Helvetica Light"/>
                <a:cs typeface="Helvetica Light"/>
              </a:rPr>
              <a:t>Developmental Brownbag</a:t>
            </a:r>
          </a:p>
          <a:p>
            <a:r>
              <a:rPr lang="en-US" sz="2600" dirty="0" smtClean="0">
                <a:latin typeface="Helvetica Light"/>
                <a:cs typeface="Helvetica Light"/>
              </a:rPr>
              <a:t>5/21/14</a:t>
            </a:r>
            <a:endParaRPr lang="en-US" sz="2600" dirty="0">
              <a:latin typeface="Helvetica Light"/>
              <a:cs typeface="Helvetica Light"/>
            </a:endParaRPr>
          </a:p>
        </p:txBody>
      </p:sp>
    </p:spTree>
    <p:extLst>
      <p:ext uri="{BB962C8B-B14F-4D97-AF65-F5344CB8AC3E}">
        <p14:creationId xmlns:p14="http://schemas.microsoft.com/office/powerpoint/2010/main" val="153461719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10</a:t>
            </a:fld>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675185680"/>
              </p:ext>
            </p:extLst>
          </p:nvPr>
        </p:nvGraphicFramePr>
        <p:xfrm>
          <a:off x="7446211" y="376460"/>
          <a:ext cx="1331504" cy="1041178"/>
        </p:xfrm>
        <a:graphic>
          <a:graphicData uri="http://schemas.openxmlformats.org/drawingml/2006/table">
            <a:tbl>
              <a:tblPr firstRow="1" bandRow="1">
                <a:tableStyleId>{2D5ABB26-0587-4C30-8999-92F81FD0307C}</a:tableStyleId>
              </a:tblPr>
              <a:tblGrid>
                <a:gridCol w="332876"/>
                <a:gridCol w="332876"/>
                <a:gridCol w="332876"/>
                <a:gridCol w="332876"/>
              </a:tblGrid>
              <a:tr h="520589">
                <a:tc>
                  <a:txBody>
                    <a:bodyPr/>
                    <a:lstStyle/>
                    <a:p>
                      <a:pPr algn="ctr"/>
                      <a:r>
                        <a:rPr lang="en-US" sz="2400" b="1" dirty="0" smtClean="0"/>
                        <a:t>2</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solidFill>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ctr"/>
                      <a:endParaRPr lang="en-US" sz="2400" b="1"/>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r>
              <a:tr h="520589">
                <a:tc>
                  <a:txBody>
                    <a:bodyPr/>
                    <a:lstStyle/>
                    <a:p>
                      <a:pPr algn="ct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c>
                  <a:txBody>
                    <a:bodyPr/>
                    <a:lstStyle/>
                    <a:p>
                      <a:pPr algn="ct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11" name="Title 1"/>
          <p:cNvSpPr>
            <a:spLocks noGrp="1"/>
          </p:cNvSpPr>
          <p:nvPr>
            <p:ph type="title"/>
          </p:nvPr>
        </p:nvSpPr>
        <p:spPr>
          <a:xfrm>
            <a:off x="457200" y="376460"/>
            <a:ext cx="6735011" cy="1143000"/>
          </a:xfrm>
        </p:spPr>
        <p:txBody>
          <a:bodyPr>
            <a:noAutofit/>
          </a:bodyPr>
          <a:lstStyle/>
          <a:p>
            <a:pPr algn="l"/>
            <a:r>
              <a:rPr lang="en-US" sz="3600" dirty="0" smtClean="0"/>
              <a:t>Cross-situational </a:t>
            </a:r>
            <a:br>
              <a:rPr lang="en-US" sz="3600" dirty="0" smtClean="0"/>
            </a:br>
            <a:r>
              <a:rPr lang="en-US" sz="3600" dirty="0" smtClean="0"/>
              <a:t>word learning</a:t>
            </a:r>
            <a:endParaRPr lang="en-US" sz="3600" b="1" dirty="0"/>
          </a:p>
        </p:txBody>
      </p:sp>
      <p:sp>
        <p:nvSpPr>
          <p:cNvPr id="13" name="Content Placeholder 2"/>
          <p:cNvSpPr>
            <a:spLocks noGrp="1"/>
          </p:cNvSpPr>
          <p:nvPr>
            <p:ph idx="1"/>
          </p:nvPr>
        </p:nvSpPr>
        <p:spPr>
          <a:xfrm>
            <a:off x="1115943" y="2353999"/>
            <a:ext cx="7661771" cy="2472002"/>
          </a:xfrm>
        </p:spPr>
        <p:txBody>
          <a:bodyPr>
            <a:normAutofit/>
          </a:bodyPr>
          <a:lstStyle/>
          <a:p>
            <a:pPr marL="0" indent="0">
              <a:buNone/>
            </a:pPr>
            <a:r>
              <a:rPr lang="en-US" sz="2400" dirty="0" smtClean="0"/>
              <a:t>Adults and </a:t>
            </a:r>
            <a:r>
              <a:rPr lang="en-US" sz="2400" dirty="0"/>
              <a:t>infants </a:t>
            </a:r>
            <a:r>
              <a:rPr lang="en-US" sz="2400" dirty="0" smtClean="0"/>
              <a:t>can learn </a:t>
            </a:r>
            <a:r>
              <a:rPr lang="en-US" sz="2400" dirty="0"/>
              <a:t>novel words from co-occurrence </a:t>
            </a:r>
            <a:r>
              <a:rPr lang="en-US" sz="2400" dirty="0" smtClean="0"/>
              <a:t>information</a:t>
            </a:r>
          </a:p>
          <a:p>
            <a:pPr marL="0" indent="0">
              <a:buNone/>
            </a:pPr>
            <a:endParaRPr lang="en-US" sz="2400" dirty="0" smtClean="0"/>
          </a:p>
          <a:p>
            <a:pPr marL="0" indent="0">
              <a:buNone/>
            </a:pPr>
            <a:r>
              <a:rPr lang="en-US" sz="2400" dirty="0"/>
              <a:t>Computational </a:t>
            </a:r>
            <a:r>
              <a:rPr lang="en-US" sz="2400" dirty="0" smtClean="0"/>
              <a:t>models</a:t>
            </a:r>
            <a:r>
              <a:rPr lang="en-US" sz="2400" b="1" dirty="0" smtClean="0"/>
              <a:t> </a:t>
            </a:r>
            <a:r>
              <a:rPr lang="en-US" sz="2400" dirty="0" smtClean="0"/>
              <a:t>suggest that language-scale lexicons can be acquired using </a:t>
            </a:r>
            <a:r>
              <a:rPr lang="en-US" sz="2400" dirty="0"/>
              <a:t>cross-situational </a:t>
            </a:r>
            <a:r>
              <a:rPr lang="en-US" sz="2400" dirty="0" smtClean="0"/>
              <a:t>learning</a:t>
            </a:r>
            <a:endParaRPr lang="en-US" sz="2400" dirty="0">
              <a:solidFill>
                <a:schemeClr val="bg1">
                  <a:lumMod val="50000"/>
                </a:schemeClr>
              </a:solidFill>
              <a:latin typeface="Helvetica Light"/>
              <a:cs typeface="Helvetica Light"/>
            </a:endParaRPr>
          </a:p>
        </p:txBody>
      </p:sp>
      <p:sp>
        <p:nvSpPr>
          <p:cNvPr id="2" name="Rectangle 1"/>
          <p:cNvSpPr/>
          <p:nvPr/>
        </p:nvSpPr>
        <p:spPr>
          <a:xfrm>
            <a:off x="1016042" y="6356349"/>
            <a:ext cx="7357046" cy="338554"/>
          </a:xfrm>
          <a:prstGeom prst="rect">
            <a:avLst/>
          </a:prstGeom>
        </p:spPr>
        <p:txBody>
          <a:bodyPr wrap="square">
            <a:spAutoFit/>
          </a:bodyPr>
          <a:lstStyle/>
          <a:p>
            <a:r>
              <a:rPr lang="en-US" sz="1600" dirty="0" smtClean="0">
                <a:solidFill>
                  <a:srgbClr val="7F7F7F"/>
                </a:solidFill>
                <a:latin typeface="Helvetica Light"/>
                <a:cs typeface="Helvetica Light"/>
              </a:rPr>
              <a:t>Blythe </a:t>
            </a:r>
            <a:r>
              <a:rPr lang="en-US" sz="1600" dirty="0">
                <a:solidFill>
                  <a:srgbClr val="7F7F7F"/>
                </a:solidFill>
                <a:latin typeface="Helvetica Light"/>
                <a:cs typeface="Helvetica Light"/>
              </a:rPr>
              <a:t>et al</a:t>
            </a:r>
            <a:r>
              <a:rPr lang="en-US" sz="1600" dirty="0" smtClean="0">
                <a:solidFill>
                  <a:srgbClr val="7F7F7F"/>
                </a:solidFill>
                <a:latin typeface="Helvetica Light"/>
                <a:cs typeface="Helvetica Light"/>
              </a:rPr>
              <a:t>. (2010); </a:t>
            </a:r>
            <a:r>
              <a:rPr lang="en-US" sz="1600" dirty="0">
                <a:solidFill>
                  <a:schemeClr val="bg1">
                    <a:lumMod val="50000"/>
                  </a:schemeClr>
                </a:solidFill>
                <a:latin typeface="Helvetica Light"/>
                <a:cs typeface="Helvetica Light"/>
              </a:rPr>
              <a:t>Frank et al</a:t>
            </a:r>
            <a:r>
              <a:rPr lang="en-US" sz="1600" dirty="0" smtClean="0">
                <a:solidFill>
                  <a:schemeClr val="bg1">
                    <a:lumMod val="50000"/>
                  </a:schemeClr>
                </a:solidFill>
                <a:latin typeface="Helvetica Light"/>
                <a:cs typeface="Helvetica Light"/>
              </a:rPr>
              <a:t>. (2009); </a:t>
            </a:r>
            <a:r>
              <a:rPr lang="en-US" sz="1600" dirty="0" smtClean="0">
                <a:solidFill>
                  <a:srgbClr val="7F7F7F"/>
                </a:solidFill>
                <a:latin typeface="Helvetica Light"/>
                <a:cs typeface="Helvetica Light"/>
              </a:rPr>
              <a:t>Smith </a:t>
            </a:r>
            <a:r>
              <a:rPr lang="en-US" sz="1600" dirty="0">
                <a:solidFill>
                  <a:srgbClr val="7F7F7F"/>
                </a:solidFill>
                <a:latin typeface="Helvetica Light"/>
                <a:cs typeface="Helvetica Light"/>
              </a:rPr>
              <a:t>&amp; </a:t>
            </a:r>
            <a:r>
              <a:rPr lang="en-US" sz="1600" dirty="0" smtClean="0">
                <a:solidFill>
                  <a:srgbClr val="7F7F7F"/>
                </a:solidFill>
                <a:latin typeface="Helvetica Light"/>
                <a:cs typeface="Helvetica Light"/>
              </a:rPr>
              <a:t>Yu</a:t>
            </a:r>
            <a:r>
              <a:rPr lang="en-US" sz="1600" dirty="0">
                <a:solidFill>
                  <a:srgbClr val="7F7F7F"/>
                </a:solidFill>
                <a:latin typeface="Helvetica Light"/>
                <a:cs typeface="Helvetica Light"/>
              </a:rPr>
              <a:t> </a:t>
            </a:r>
            <a:r>
              <a:rPr lang="en-US" sz="1600" dirty="0" smtClean="0">
                <a:solidFill>
                  <a:srgbClr val="7F7F7F"/>
                </a:solidFill>
                <a:latin typeface="Helvetica Light"/>
                <a:cs typeface="Helvetica Light"/>
              </a:rPr>
              <a:t>(2008); </a:t>
            </a:r>
            <a:r>
              <a:rPr lang="en-US" sz="1600" dirty="0">
                <a:solidFill>
                  <a:srgbClr val="7F7F7F"/>
                </a:solidFill>
                <a:latin typeface="Helvetica Light"/>
                <a:cs typeface="Helvetica Light"/>
              </a:rPr>
              <a:t>Yu &amp; </a:t>
            </a:r>
            <a:r>
              <a:rPr lang="en-US" sz="1600" dirty="0" smtClean="0">
                <a:solidFill>
                  <a:srgbClr val="7F7F7F"/>
                </a:solidFill>
                <a:latin typeface="Helvetica Light"/>
                <a:cs typeface="Helvetica Light"/>
              </a:rPr>
              <a:t>Smith (2007</a:t>
            </a:r>
            <a:r>
              <a:rPr lang="en-US" sz="1600" dirty="0">
                <a:solidFill>
                  <a:srgbClr val="7F7F7F"/>
                </a:solidFill>
                <a:latin typeface="Helvetica Light"/>
                <a:cs typeface="Helvetica Light"/>
              </a:rPr>
              <a:t>)</a:t>
            </a:r>
            <a:endParaRPr lang="en-US" sz="1600" dirty="0"/>
          </a:p>
        </p:txBody>
      </p:sp>
    </p:spTree>
    <p:extLst>
      <p:ext uri="{BB962C8B-B14F-4D97-AF65-F5344CB8AC3E}">
        <p14:creationId xmlns:p14="http://schemas.microsoft.com/office/powerpoint/2010/main" val="7973474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424798" y="6173787"/>
            <a:ext cx="2133600" cy="365125"/>
          </a:xfrm>
        </p:spPr>
        <p:txBody>
          <a:bodyPr/>
          <a:lstStyle/>
          <a:p>
            <a:fld id="{86484AF0-C50E-614A-9E2C-D16F32E0B9E3}" type="slidenum">
              <a:rPr lang="en-US" smtClean="0"/>
              <a:t>11</a:t>
            </a:fld>
            <a:endParaRPr lang="en-US"/>
          </a:p>
        </p:txBody>
      </p:sp>
      <p:pic>
        <p:nvPicPr>
          <p:cNvPr id="6" name="Picture 5"/>
          <p:cNvPicPr>
            <a:picLocks noChangeAspect="1"/>
          </p:cNvPicPr>
          <p:nvPr/>
        </p:nvPicPr>
        <p:blipFill>
          <a:blip r:embed="rId3">
            <a:alphaModFix amt="33000"/>
          </a:blip>
          <a:stretch>
            <a:fillRect/>
          </a:stretch>
        </p:blipFill>
        <p:spPr>
          <a:xfrm>
            <a:off x="595709" y="1688861"/>
            <a:ext cx="3634051" cy="3585597"/>
          </a:xfrm>
          <a:prstGeom prst="rect">
            <a:avLst/>
          </a:prstGeom>
        </p:spPr>
      </p:pic>
      <p:pic>
        <p:nvPicPr>
          <p:cNvPr id="7" name="Picture 6"/>
          <p:cNvPicPr>
            <a:picLocks noChangeAspect="1"/>
          </p:cNvPicPr>
          <p:nvPr/>
        </p:nvPicPr>
        <p:blipFill rotWithShape="1">
          <a:blip r:embed="rId3">
            <a:alphaModFix/>
          </a:blip>
          <a:srcRect l="31146" t="4780" r="1" b="31965"/>
          <a:stretch/>
        </p:blipFill>
        <p:spPr>
          <a:xfrm>
            <a:off x="1758456" y="1755922"/>
            <a:ext cx="2471304" cy="2491556"/>
          </a:xfrm>
          <a:prstGeom prst="rect">
            <a:avLst/>
          </a:prstGeom>
          <a:ln w="38100" cmpd="sng">
            <a:solidFill>
              <a:srgbClr val="C0504D"/>
            </a:solidFill>
          </a:ln>
        </p:spPr>
      </p:pic>
      <p:grpSp>
        <p:nvGrpSpPr>
          <p:cNvPr id="30" name="Group 29"/>
          <p:cNvGrpSpPr/>
          <p:nvPr/>
        </p:nvGrpSpPr>
        <p:grpSpPr>
          <a:xfrm>
            <a:off x="5177819" y="1747475"/>
            <a:ext cx="3618934" cy="3703750"/>
            <a:chOff x="5177819" y="1591171"/>
            <a:chExt cx="3618934" cy="3703750"/>
          </a:xfrm>
        </p:grpSpPr>
        <p:grpSp>
          <p:nvGrpSpPr>
            <p:cNvPr id="8" name="Group 7"/>
            <p:cNvGrpSpPr/>
            <p:nvPr/>
          </p:nvGrpSpPr>
          <p:grpSpPr>
            <a:xfrm>
              <a:off x="5199236" y="1591171"/>
              <a:ext cx="1579968" cy="1374635"/>
              <a:chOff x="189089" y="1417637"/>
              <a:chExt cx="2556007" cy="1926698"/>
            </a:xfrm>
          </p:grpSpPr>
          <p:pic>
            <p:nvPicPr>
              <p:cNvPr id="9" name="Picture 8"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089" y="2176069"/>
                <a:ext cx="1252823" cy="922881"/>
              </a:xfrm>
              <a:prstGeom prst="rect">
                <a:avLst/>
              </a:prstGeom>
            </p:spPr>
          </p:pic>
          <p:pic>
            <p:nvPicPr>
              <p:cNvPr id="10" name="Picture 9" descr="imag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0226" y="2063182"/>
                <a:ext cx="1094870" cy="1094870"/>
              </a:xfrm>
              <a:prstGeom prst="rect">
                <a:avLst/>
              </a:prstGeom>
            </p:spPr>
          </p:pic>
          <p:sp>
            <p:nvSpPr>
              <p:cNvPr id="11" name="Rectangle 10"/>
              <p:cNvSpPr/>
              <p:nvPr/>
            </p:nvSpPr>
            <p:spPr>
              <a:xfrm>
                <a:off x="203200" y="1417637"/>
                <a:ext cx="2541896" cy="1926698"/>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390738" y="1511630"/>
                <a:ext cx="2046005" cy="517658"/>
              </a:xfrm>
              <a:prstGeom prst="rect">
                <a:avLst/>
              </a:prstGeom>
              <a:noFill/>
            </p:spPr>
            <p:txBody>
              <a:bodyPr wrap="square" rtlCol="0">
                <a:spAutoFit/>
              </a:bodyPr>
              <a:lstStyle/>
              <a:p>
                <a:pPr algn="ctr"/>
                <a:r>
                  <a:rPr lang="en-US" dirty="0" smtClean="0">
                    <a:latin typeface="Helvetica Light"/>
                    <a:cs typeface="Helvetica Light"/>
                  </a:rPr>
                  <a:t>“Truck”</a:t>
                </a:r>
                <a:endParaRPr lang="en-US" dirty="0">
                  <a:latin typeface="Helvetica Light"/>
                  <a:cs typeface="Helvetica Light"/>
                </a:endParaRPr>
              </a:p>
            </p:txBody>
          </p:sp>
        </p:grpSp>
        <p:grpSp>
          <p:nvGrpSpPr>
            <p:cNvPr id="13" name="Group 12"/>
            <p:cNvGrpSpPr/>
            <p:nvPr/>
          </p:nvGrpSpPr>
          <p:grpSpPr>
            <a:xfrm>
              <a:off x="6127783" y="2770443"/>
              <a:ext cx="1579968" cy="1376991"/>
              <a:chOff x="2266585" y="3100059"/>
              <a:chExt cx="2177122" cy="1835846"/>
            </a:xfrm>
          </p:grpSpPr>
          <p:sp>
            <p:nvSpPr>
              <p:cNvPr id="14" name="Rectangle 13"/>
              <p:cNvSpPr/>
              <p:nvPr/>
            </p:nvSpPr>
            <p:spPr>
              <a:xfrm>
                <a:off x="2266585" y="3103200"/>
                <a:ext cx="2177122" cy="18327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p:nvGrpSpPr>
            <p:grpSpPr>
              <a:xfrm>
                <a:off x="2266585" y="3100059"/>
                <a:ext cx="2165103" cy="1832707"/>
                <a:chOff x="2991556" y="1568770"/>
                <a:chExt cx="2799012" cy="1926696"/>
              </a:xfrm>
            </p:grpSpPr>
            <p:pic>
              <p:nvPicPr>
                <p:cNvPr id="16" name="Picture 15" descr="imgr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49529" y="2260103"/>
                  <a:ext cx="966591" cy="953760"/>
                </a:xfrm>
                <a:prstGeom prst="rect">
                  <a:avLst/>
                </a:prstGeom>
              </p:spPr>
            </p:pic>
            <p:pic>
              <p:nvPicPr>
                <p:cNvPr id="17" name="Picture 16" descr="imag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338" y="2118995"/>
                  <a:ext cx="1151607" cy="1151607"/>
                </a:xfrm>
                <a:prstGeom prst="rect">
                  <a:avLst/>
                </a:prstGeom>
              </p:spPr>
            </p:pic>
            <p:sp>
              <p:nvSpPr>
                <p:cNvPr id="18" name="Rectangle 17"/>
                <p:cNvSpPr/>
                <p:nvPr/>
              </p:nvSpPr>
              <p:spPr>
                <a:xfrm>
                  <a:off x="2991556" y="1568770"/>
                  <a:ext cx="2799012" cy="1926696"/>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552256" y="1650889"/>
                  <a:ext cx="1752734" cy="517657"/>
                </a:xfrm>
                <a:prstGeom prst="rect">
                  <a:avLst/>
                </a:prstGeom>
                <a:noFill/>
              </p:spPr>
              <p:txBody>
                <a:bodyPr wrap="square" rtlCol="0">
                  <a:spAutoFit/>
                </a:bodyPr>
                <a:lstStyle/>
                <a:p>
                  <a:pPr algn="ctr"/>
                  <a:r>
                    <a:rPr lang="en-US" dirty="0" smtClean="0">
                      <a:latin typeface="Helvetica Light"/>
                      <a:cs typeface="Helvetica Light"/>
                    </a:rPr>
                    <a:t>“Ball”</a:t>
                  </a:r>
                  <a:endParaRPr lang="en-US" dirty="0">
                    <a:latin typeface="Helvetica Light"/>
                    <a:cs typeface="Helvetica Light"/>
                  </a:endParaRPr>
                </a:p>
              </p:txBody>
            </p:sp>
          </p:grpSp>
        </p:grpSp>
        <p:grpSp>
          <p:nvGrpSpPr>
            <p:cNvPr id="20" name="Group 19"/>
            <p:cNvGrpSpPr/>
            <p:nvPr/>
          </p:nvGrpSpPr>
          <p:grpSpPr>
            <a:xfrm>
              <a:off x="7199751" y="3901684"/>
              <a:ext cx="1597002" cy="1393237"/>
              <a:chOff x="3424382" y="4228946"/>
              <a:chExt cx="2200594" cy="1857506"/>
            </a:xfrm>
          </p:grpSpPr>
          <p:sp>
            <p:nvSpPr>
              <p:cNvPr id="21" name="Rectangle 20"/>
              <p:cNvSpPr/>
              <p:nvPr/>
            </p:nvSpPr>
            <p:spPr>
              <a:xfrm>
                <a:off x="3447854" y="4253747"/>
                <a:ext cx="2177122" cy="18327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21"/>
              <p:cNvGrpSpPr/>
              <p:nvPr/>
            </p:nvGrpSpPr>
            <p:grpSpPr>
              <a:xfrm>
                <a:off x="3424382" y="4228946"/>
                <a:ext cx="2141728" cy="1822565"/>
                <a:chOff x="2725053" y="1719587"/>
                <a:chExt cx="3020003" cy="1926698"/>
              </a:xfrm>
            </p:grpSpPr>
            <p:pic>
              <p:nvPicPr>
                <p:cNvPr id="23" name="Picture 22" descr="imgres.jp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2922443" y="2322758"/>
                  <a:ext cx="1193940" cy="1193939"/>
                </a:xfrm>
                <a:prstGeom prst="rect">
                  <a:avLst/>
                </a:prstGeom>
              </p:spPr>
            </p:pic>
            <p:pic>
              <p:nvPicPr>
                <p:cNvPr id="24" name="Picture 23"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6555" y="2463908"/>
                  <a:ext cx="1241122" cy="914261"/>
                </a:xfrm>
                <a:prstGeom prst="rect">
                  <a:avLst/>
                </a:prstGeom>
              </p:spPr>
            </p:pic>
            <p:sp>
              <p:nvSpPr>
                <p:cNvPr id="25" name="Rectangle 24"/>
                <p:cNvSpPr/>
                <p:nvPr/>
              </p:nvSpPr>
              <p:spPr>
                <a:xfrm>
                  <a:off x="2725053" y="1719587"/>
                  <a:ext cx="3020003" cy="1926698"/>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3151297" y="1826468"/>
                  <a:ext cx="2090363" cy="520539"/>
                </a:xfrm>
                <a:prstGeom prst="rect">
                  <a:avLst/>
                </a:prstGeom>
                <a:noFill/>
              </p:spPr>
              <p:txBody>
                <a:bodyPr wrap="square" rtlCol="0">
                  <a:spAutoFit/>
                </a:bodyPr>
                <a:lstStyle/>
                <a:p>
                  <a:pPr algn="ctr"/>
                  <a:r>
                    <a:rPr lang="en-US" dirty="0" smtClean="0">
                      <a:latin typeface="Helvetica Light"/>
                      <a:cs typeface="Helvetica Light"/>
                    </a:rPr>
                    <a:t>“Truck”</a:t>
                  </a:r>
                  <a:endParaRPr lang="en-US" dirty="0">
                    <a:latin typeface="Helvetica Light"/>
                    <a:cs typeface="Helvetica Light"/>
                  </a:endParaRPr>
                </a:p>
              </p:txBody>
            </p:sp>
          </p:grpSp>
        </p:grpSp>
        <p:cxnSp>
          <p:nvCxnSpPr>
            <p:cNvPr id="27" name="Straight Arrow Connector 26"/>
            <p:cNvCxnSpPr/>
            <p:nvPr/>
          </p:nvCxnSpPr>
          <p:spPr>
            <a:xfrm>
              <a:off x="5177819" y="3691335"/>
              <a:ext cx="1264717" cy="1485433"/>
            </a:xfrm>
            <a:prstGeom prst="straightConnector1">
              <a:avLst/>
            </a:prstGeom>
            <a:ln w="28575"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31" name="TextBox 30"/>
          <p:cNvSpPr txBox="1"/>
          <p:nvPr/>
        </p:nvSpPr>
        <p:spPr>
          <a:xfrm>
            <a:off x="1123156" y="603764"/>
            <a:ext cx="2754920" cy="523220"/>
          </a:xfrm>
          <a:prstGeom prst="rect">
            <a:avLst/>
          </a:prstGeom>
          <a:noFill/>
        </p:spPr>
        <p:txBody>
          <a:bodyPr wrap="square" rtlCol="0">
            <a:spAutoFit/>
          </a:bodyPr>
          <a:lstStyle/>
          <a:p>
            <a:pPr algn="ctr"/>
            <a:r>
              <a:rPr lang="en-US" sz="2800" dirty="0" smtClean="0">
                <a:latin typeface="Helvetica Light"/>
                <a:cs typeface="Helvetica Light"/>
              </a:rPr>
              <a:t>In-the-moment</a:t>
            </a:r>
            <a:endParaRPr lang="en-US" sz="2800" dirty="0">
              <a:latin typeface="Helvetica Light"/>
              <a:cs typeface="Helvetica Light"/>
            </a:endParaRPr>
          </a:p>
        </p:txBody>
      </p:sp>
      <p:sp>
        <p:nvSpPr>
          <p:cNvPr id="32" name="TextBox 31"/>
          <p:cNvSpPr txBox="1"/>
          <p:nvPr/>
        </p:nvSpPr>
        <p:spPr>
          <a:xfrm>
            <a:off x="5065076" y="603764"/>
            <a:ext cx="2754920" cy="523220"/>
          </a:xfrm>
          <a:prstGeom prst="rect">
            <a:avLst/>
          </a:prstGeom>
          <a:noFill/>
        </p:spPr>
        <p:txBody>
          <a:bodyPr wrap="square" rtlCol="0">
            <a:spAutoFit/>
          </a:bodyPr>
          <a:lstStyle/>
          <a:p>
            <a:pPr algn="ctr"/>
            <a:r>
              <a:rPr lang="en-US" sz="2800" dirty="0" smtClean="0">
                <a:latin typeface="Helvetica Light"/>
                <a:cs typeface="Helvetica Light"/>
              </a:rPr>
              <a:t>Over time</a:t>
            </a:r>
            <a:endParaRPr lang="en-US" sz="2800" dirty="0">
              <a:latin typeface="Helvetica Light"/>
              <a:cs typeface="Helvetica Light"/>
            </a:endParaRPr>
          </a:p>
        </p:txBody>
      </p:sp>
    </p:spTree>
    <p:extLst>
      <p:ext uri="{BB962C8B-B14F-4D97-AF65-F5344CB8AC3E}">
        <p14:creationId xmlns:p14="http://schemas.microsoft.com/office/powerpoint/2010/main" val="3846557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427537" cy="1143000"/>
          </a:xfrm>
        </p:spPr>
        <p:txBody>
          <a:bodyPr>
            <a:normAutofit/>
          </a:bodyPr>
          <a:lstStyle/>
          <a:p>
            <a:pPr algn="l"/>
            <a:r>
              <a:rPr lang="en-US" dirty="0"/>
              <a:t>R</a:t>
            </a:r>
            <a:r>
              <a:rPr lang="en-US" dirty="0" smtClean="0"/>
              <a:t>oadmap </a:t>
            </a:r>
            <a:endParaRPr lang="en-US" dirty="0"/>
          </a:p>
        </p:txBody>
      </p:sp>
      <p:sp>
        <p:nvSpPr>
          <p:cNvPr id="3" name="Content Placeholder 2"/>
          <p:cNvSpPr>
            <a:spLocks noGrp="1"/>
          </p:cNvSpPr>
          <p:nvPr>
            <p:ph idx="1"/>
          </p:nvPr>
        </p:nvSpPr>
        <p:spPr>
          <a:xfrm>
            <a:off x="1335302" y="1689756"/>
            <a:ext cx="7447751" cy="4525963"/>
          </a:xfrm>
        </p:spPr>
        <p:txBody>
          <a:bodyPr>
            <a:normAutofit/>
          </a:bodyPr>
          <a:lstStyle/>
          <a:p>
            <a:pPr marL="0" indent="0">
              <a:buNone/>
            </a:pPr>
            <a:r>
              <a:rPr lang="en-US" sz="3100" dirty="0" smtClean="0">
                <a:latin typeface="Helvetica Light"/>
                <a:cs typeface="Helvetica Light"/>
              </a:rPr>
              <a:t>Different ways to reduce referential uncertainty </a:t>
            </a:r>
          </a:p>
          <a:p>
            <a:pPr marL="0" indent="0">
              <a:buNone/>
            </a:pPr>
            <a:endParaRPr lang="en-US" sz="3100" dirty="0" smtClean="0">
              <a:latin typeface="Helvetica Light"/>
              <a:cs typeface="Helvetica Light"/>
            </a:endParaRPr>
          </a:p>
          <a:p>
            <a:pPr marL="0" indent="0">
              <a:buNone/>
            </a:pPr>
            <a:r>
              <a:rPr lang="en-US" sz="3100" dirty="0" smtClean="0">
                <a:latin typeface="Helvetica Light"/>
                <a:cs typeface="Helvetica Light"/>
              </a:rPr>
              <a:t>Debate about the process </a:t>
            </a:r>
            <a:r>
              <a:rPr lang="en-US" sz="3100" dirty="0">
                <a:latin typeface="Helvetica Light"/>
                <a:cs typeface="Helvetica Light"/>
              </a:rPr>
              <a:t>underlying </a:t>
            </a:r>
            <a:r>
              <a:rPr lang="en-US" sz="3100" dirty="0" smtClean="0">
                <a:latin typeface="Helvetica Light"/>
                <a:cs typeface="Helvetica Light"/>
              </a:rPr>
              <a:t>cross</a:t>
            </a:r>
            <a:r>
              <a:rPr lang="en-US" sz="3100" dirty="0">
                <a:latin typeface="Helvetica Light"/>
                <a:cs typeface="Helvetica Light"/>
              </a:rPr>
              <a:t>-</a:t>
            </a:r>
            <a:r>
              <a:rPr lang="en-US" sz="3100" dirty="0" smtClean="0">
                <a:latin typeface="Helvetica Light"/>
                <a:cs typeface="Helvetica Light"/>
              </a:rPr>
              <a:t>situational word learning</a:t>
            </a:r>
          </a:p>
          <a:p>
            <a:pPr marL="0" indent="0">
              <a:buNone/>
            </a:pPr>
            <a:endParaRPr lang="en-US" sz="3100" dirty="0">
              <a:latin typeface="Helvetica Light"/>
              <a:cs typeface="Helvetica Light"/>
            </a:endParaRPr>
          </a:p>
          <a:p>
            <a:pPr marL="0" indent="0">
              <a:buNone/>
            </a:pPr>
            <a:r>
              <a:rPr lang="en-US" sz="3100" dirty="0" smtClean="0">
                <a:latin typeface="Helvetica Light"/>
                <a:cs typeface="Helvetica Light"/>
              </a:rPr>
              <a:t>A novel, large-scale experiment and computational model</a:t>
            </a:r>
            <a:endParaRPr lang="en-US" sz="3100" dirty="0">
              <a:latin typeface="Helvetica Light"/>
              <a:cs typeface="Helvetica Light"/>
            </a:endParaRPr>
          </a:p>
        </p:txBody>
      </p:sp>
      <p:sp>
        <p:nvSpPr>
          <p:cNvPr id="4" name="Slide Number Placeholder 3"/>
          <p:cNvSpPr>
            <a:spLocks noGrp="1"/>
          </p:cNvSpPr>
          <p:nvPr>
            <p:ph type="sldNum" sz="quarter" idx="12"/>
          </p:nvPr>
        </p:nvSpPr>
        <p:spPr/>
        <p:txBody>
          <a:bodyPr/>
          <a:lstStyle/>
          <a:p>
            <a:fld id="{86484AF0-C50E-614A-9E2C-D16F32E0B9E3}" type="slidenum">
              <a:rPr lang="en-US" smtClean="0"/>
              <a:t>12</a:t>
            </a:fld>
            <a:endParaRPr lang="en-US"/>
          </a:p>
        </p:txBody>
      </p:sp>
    </p:spTree>
    <p:extLst>
      <p:ext uri="{BB962C8B-B14F-4D97-AF65-F5344CB8AC3E}">
        <p14:creationId xmlns:p14="http://schemas.microsoft.com/office/powerpoint/2010/main" val="11795001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par>
                                <p:cTn id="8" presetID="9" presetClass="emph" presetSubtype="0" nodeType="withEffect">
                                  <p:stCondLst>
                                    <p:cond delay="0"/>
                                  </p:stCondLst>
                                  <p:childTnLst>
                                    <p:set>
                                      <p:cBhvr rctx="PPT">
                                        <p:cTn id="9" dur="indefinite"/>
                                        <p:tgtEl>
                                          <p:spTgt spid="3">
                                            <p:txEl>
                                              <p:pRg st="4" end="4"/>
                                            </p:txEl>
                                          </p:spTgt>
                                        </p:tgtEl>
                                        <p:attrNameLst>
                                          <p:attrName>style.opacity</p:attrName>
                                        </p:attrNameLst>
                                      </p:cBhvr>
                                      <p:to>
                                        <p:strVal val="0.5"/>
                                      </p:to>
                                    </p:set>
                                    <p:animEffect filter="image" prLst="opacity: 0.5">
                                      <p:cBhvr rctx="IE">
                                        <p:cTn id="10" dur="indefinite"/>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13</a:t>
            </a:fld>
            <a:endParaRPr lang="en-US"/>
          </a:p>
        </p:txBody>
      </p:sp>
      <p:pic>
        <p:nvPicPr>
          <p:cNvPr id="6" name="Picture 5" descr="Screen Shot 2014-05-09 at 10.54.32 AM.png"/>
          <p:cNvPicPr>
            <a:picLocks noChangeAspect="1"/>
          </p:cNvPicPr>
          <p:nvPr/>
        </p:nvPicPr>
        <p:blipFill rotWithShape="1">
          <a:blip r:embed="rId3">
            <a:extLst>
              <a:ext uri="{28A0092B-C50C-407E-A947-70E740481C1C}">
                <a14:useLocalDpi xmlns:a14="http://schemas.microsoft.com/office/drawing/2010/main" val="0"/>
              </a:ext>
            </a:extLst>
          </a:blip>
          <a:srcRect b="67211"/>
          <a:stretch/>
        </p:blipFill>
        <p:spPr>
          <a:xfrm>
            <a:off x="256693" y="627469"/>
            <a:ext cx="8430107" cy="1737906"/>
          </a:xfrm>
          <a:prstGeom prst="rect">
            <a:avLst/>
          </a:prstGeom>
        </p:spPr>
      </p:pic>
      <p:sp>
        <p:nvSpPr>
          <p:cNvPr id="3" name="TextBox 2"/>
          <p:cNvSpPr txBox="1"/>
          <p:nvPr/>
        </p:nvSpPr>
        <p:spPr>
          <a:xfrm>
            <a:off x="5438210" y="6382921"/>
            <a:ext cx="2767263" cy="338554"/>
          </a:xfrm>
          <a:prstGeom prst="rect">
            <a:avLst/>
          </a:prstGeom>
          <a:noFill/>
        </p:spPr>
        <p:txBody>
          <a:bodyPr wrap="square" rtlCol="0">
            <a:spAutoFit/>
          </a:bodyPr>
          <a:lstStyle/>
          <a:p>
            <a:pPr algn="r"/>
            <a:r>
              <a:rPr lang="en-US" sz="1600" dirty="0" smtClean="0">
                <a:solidFill>
                  <a:srgbClr val="7F7F7F"/>
                </a:solidFill>
                <a:latin typeface="Helvetica Light"/>
                <a:cs typeface="Helvetica Light"/>
              </a:rPr>
              <a:t>Smith, </a:t>
            </a:r>
            <a:r>
              <a:rPr lang="en-US" sz="1600" dirty="0" err="1" smtClean="0">
                <a:solidFill>
                  <a:srgbClr val="7F7F7F"/>
                </a:solidFill>
                <a:latin typeface="Helvetica Light"/>
                <a:cs typeface="Helvetica Light"/>
              </a:rPr>
              <a:t>Suanda</a:t>
            </a:r>
            <a:r>
              <a:rPr lang="en-US" sz="1600" dirty="0" smtClean="0">
                <a:solidFill>
                  <a:srgbClr val="7F7F7F"/>
                </a:solidFill>
                <a:latin typeface="Helvetica Light"/>
                <a:cs typeface="Helvetica Light"/>
              </a:rPr>
              <a:t> &amp; Yu (2014)</a:t>
            </a:r>
            <a:endParaRPr lang="en-US" sz="1600" dirty="0">
              <a:solidFill>
                <a:srgbClr val="7F7F7F"/>
              </a:solidFill>
              <a:latin typeface="Helvetica Light"/>
              <a:cs typeface="Helvetica Light"/>
            </a:endParaRPr>
          </a:p>
        </p:txBody>
      </p:sp>
    </p:spTree>
    <p:extLst>
      <p:ext uri="{BB962C8B-B14F-4D97-AF65-F5344CB8AC3E}">
        <p14:creationId xmlns:p14="http://schemas.microsoft.com/office/powerpoint/2010/main" val="339113092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14</a:t>
            </a:fld>
            <a:endParaRPr lang="en-US"/>
          </a:p>
        </p:txBody>
      </p:sp>
      <p:pic>
        <p:nvPicPr>
          <p:cNvPr id="6" name="Picture 5" descr="Screen Shot 2014-05-09 at 10.54.32 AM.png"/>
          <p:cNvPicPr>
            <a:picLocks noChangeAspect="1"/>
          </p:cNvPicPr>
          <p:nvPr/>
        </p:nvPicPr>
        <p:blipFill rotWithShape="1">
          <a:blip r:embed="rId3">
            <a:extLst>
              <a:ext uri="{28A0092B-C50C-407E-A947-70E740481C1C}">
                <a14:useLocalDpi xmlns:a14="http://schemas.microsoft.com/office/drawing/2010/main" val="0"/>
              </a:ext>
            </a:extLst>
          </a:blip>
          <a:srcRect t="-1" b="421"/>
          <a:stretch/>
        </p:blipFill>
        <p:spPr>
          <a:xfrm>
            <a:off x="256693" y="627468"/>
            <a:ext cx="8430107" cy="5278031"/>
          </a:xfrm>
          <a:prstGeom prst="rect">
            <a:avLst/>
          </a:prstGeom>
        </p:spPr>
      </p:pic>
      <p:sp>
        <p:nvSpPr>
          <p:cNvPr id="3" name="TextBox 2"/>
          <p:cNvSpPr txBox="1"/>
          <p:nvPr/>
        </p:nvSpPr>
        <p:spPr>
          <a:xfrm>
            <a:off x="5438210" y="6382921"/>
            <a:ext cx="2767263" cy="338554"/>
          </a:xfrm>
          <a:prstGeom prst="rect">
            <a:avLst/>
          </a:prstGeom>
          <a:noFill/>
        </p:spPr>
        <p:txBody>
          <a:bodyPr wrap="square" rtlCol="0">
            <a:spAutoFit/>
          </a:bodyPr>
          <a:lstStyle/>
          <a:p>
            <a:pPr algn="r"/>
            <a:r>
              <a:rPr lang="en-US" sz="1600" dirty="0" smtClean="0">
                <a:solidFill>
                  <a:srgbClr val="7F7F7F"/>
                </a:solidFill>
                <a:latin typeface="Helvetica Light"/>
                <a:cs typeface="Helvetica Light"/>
              </a:rPr>
              <a:t>Smith, </a:t>
            </a:r>
            <a:r>
              <a:rPr lang="en-US" sz="1600" dirty="0" err="1" smtClean="0">
                <a:solidFill>
                  <a:srgbClr val="7F7F7F"/>
                </a:solidFill>
                <a:latin typeface="Helvetica Light"/>
                <a:cs typeface="Helvetica Light"/>
              </a:rPr>
              <a:t>Suanda</a:t>
            </a:r>
            <a:r>
              <a:rPr lang="en-US" sz="1600" dirty="0" smtClean="0">
                <a:solidFill>
                  <a:srgbClr val="7F7F7F"/>
                </a:solidFill>
                <a:latin typeface="Helvetica Light"/>
                <a:cs typeface="Helvetica Light"/>
              </a:rPr>
              <a:t> &amp; Yu (2014)</a:t>
            </a:r>
            <a:endParaRPr lang="en-US" sz="1600" dirty="0">
              <a:solidFill>
                <a:srgbClr val="7F7F7F"/>
              </a:solidFill>
              <a:latin typeface="Helvetica Light"/>
              <a:cs typeface="Helvetica Light"/>
            </a:endParaRPr>
          </a:p>
        </p:txBody>
      </p:sp>
      <p:sp>
        <p:nvSpPr>
          <p:cNvPr id="2" name="Rectangle 1"/>
          <p:cNvSpPr/>
          <p:nvPr/>
        </p:nvSpPr>
        <p:spPr>
          <a:xfrm>
            <a:off x="1952625" y="4175125"/>
            <a:ext cx="4206875" cy="1603375"/>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76880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15</a:t>
            </a:fld>
            <a:endParaRPr lang="en-US"/>
          </a:p>
        </p:txBody>
      </p:sp>
      <p:pic>
        <p:nvPicPr>
          <p:cNvPr id="7" name="Picture 6" descr="Screen Shot 2014-05-11 at 6.08.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920" y="2346068"/>
            <a:ext cx="3981337" cy="3242243"/>
          </a:xfrm>
          <a:prstGeom prst="rect">
            <a:avLst/>
          </a:prstGeom>
        </p:spPr>
      </p:pic>
      <p:grpSp>
        <p:nvGrpSpPr>
          <p:cNvPr id="8" name="Group 7"/>
          <p:cNvGrpSpPr/>
          <p:nvPr/>
        </p:nvGrpSpPr>
        <p:grpSpPr>
          <a:xfrm>
            <a:off x="730372" y="2480972"/>
            <a:ext cx="3003588" cy="3020260"/>
            <a:chOff x="5204623" y="2600831"/>
            <a:chExt cx="3003588" cy="3020260"/>
          </a:xfrm>
        </p:grpSpPr>
        <p:grpSp>
          <p:nvGrpSpPr>
            <p:cNvPr id="9" name="Group 8"/>
            <p:cNvGrpSpPr/>
            <p:nvPr/>
          </p:nvGrpSpPr>
          <p:grpSpPr>
            <a:xfrm>
              <a:off x="5204623" y="2600831"/>
              <a:ext cx="3003588" cy="3020260"/>
              <a:chOff x="4762427" y="2326104"/>
              <a:chExt cx="3581546" cy="3729789"/>
            </a:xfrm>
          </p:grpSpPr>
          <p:pic>
            <p:nvPicPr>
              <p:cNvPr id="13" name="Picture 12" descr="05-mathematical-bab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427" y="2326104"/>
                <a:ext cx="3581546" cy="3729789"/>
              </a:xfrm>
              <a:prstGeom prst="rect">
                <a:avLst/>
              </a:prstGeom>
            </p:spPr>
          </p:pic>
          <p:sp>
            <p:nvSpPr>
              <p:cNvPr id="14" name="Rectangle 13"/>
              <p:cNvSpPr/>
              <p:nvPr/>
            </p:nvSpPr>
            <p:spPr>
              <a:xfrm>
                <a:off x="5641472" y="2660317"/>
                <a:ext cx="1831473" cy="708526"/>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descr="ball.jpeg"/>
            <p:cNvPicPr>
              <a:picLocks noChangeAspect="1"/>
            </p:cNvPicPr>
            <p:nvPr/>
          </p:nvPicPr>
          <p:blipFill rotWithShape="1">
            <a:blip r:embed="rId5">
              <a:extLst>
                <a:ext uri="{28A0092B-C50C-407E-A947-70E740481C1C}">
                  <a14:useLocalDpi xmlns:a14="http://schemas.microsoft.com/office/drawing/2010/main" val="0"/>
                </a:ext>
              </a:extLst>
            </a:blip>
            <a:srcRect l="13995" t="11770" r="15570" b="15570"/>
            <a:stretch/>
          </p:blipFill>
          <p:spPr>
            <a:xfrm>
              <a:off x="7018414" y="2892952"/>
              <a:ext cx="496473" cy="512151"/>
            </a:xfrm>
            <a:prstGeom prst="rect">
              <a:avLst/>
            </a:prstGeom>
          </p:spPr>
        </p:pic>
        <p:sp>
          <p:nvSpPr>
            <p:cNvPr id="11" name="TextBox 10"/>
            <p:cNvSpPr txBox="1"/>
            <p:nvPr/>
          </p:nvSpPr>
          <p:spPr>
            <a:xfrm>
              <a:off x="5741291" y="2912714"/>
              <a:ext cx="702287" cy="369332"/>
            </a:xfrm>
            <a:prstGeom prst="rect">
              <a:avLst/>
            </a:prstGeom>
            <a:noFill/>
          </p:spPr>
          <p:txBody>
            <a:bodyPr wrap="square" rtlCol="0">
              <a:spAutoFit/>
            </a:bodyPr>
            <a:lstStyle/>
            <a:p>
              <a:pPr algn="ctr"/>
              <a:r>
                <a:rPr lang="en-US" dirty="0" smtClean="0"/>
                <a:t>BALL</a:t>
              </a:r>
              <a:endParaRPr lang="en-US" dirty="0"/>
            </a:p>
          </p:txBody>
        </p:sp>
        <p:cxnSp>
          <p:nvCxnSpPr>
            <p:cNvPr id="12" name="Straight Connector 11"/>
            <p:cNvCxnSpPr/>
            <p:nvPr/>
          </p:nvCxnSpPr>
          <p:spPr>
            <a:xfrm>
              <a:off x="6443578" y="3114843"/>
              <a:ext cx="45452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Rectangle 1"/>
          <p:cNvSpPr/>
          <p:nvPr/>
        </p:nvSpPr>
        <p:spPr>
          <a:xfrm>
            <a:off x="5278742" y="1476306"/>
            <a:ext cx="3297809" cy="461665"/>
          </a:xfrm>
          <a:prstGeom prst="rect">
            <a:avLst/>
          </a:prstGeom>
        </p:spPr>
        <p:txBody>
          <a:bodyPr wrap="none">
            <a:spAutoFit/>
          </a:bodyPr>
          <a:lstStyle/>
          <a:p>
            <a:r>
              <a:rPr lang="en-US" sz="2400" dirty="0">
                <a:latin typeface="Helvetica Light"/>
                <a:cs typeface="Helvetica Light"/>
              </a:rPr>
              <a:t>C</a:t>
            </a:r>
            <a:r>
              <a:rPr lang="en-US" sz="2400" dirty="0" smtClean="0">
                <a:latin typeface="Helvetica Light"/>
                <a:cs typeface="Helvetica Light"/>
              </a:rPr>
              <a:t>o</a:t>
            </a:r>
            <a:r>
              <a:rPr lang="en-US" sz="2400" dirty="0">
                <a:latin typeface="Helvetica Light"/>
                <a:cs typeface="Helvetica Light"/>
              </a:rPr>
              <a:t>-occurrence </a:t>
            </a:r>
            <a:r>
              <a:rPr lang="en-US" sz="2400" dirty="0" smtClean="0">
                <a:latin typeface="Helvetica Light"/>
                <a:cs typeface="Helvetica Light"/>
              </a:rPr>
              <a:t>tracker</a:t>
            </a:r>
            <a:endParaRPr lang="en-US" sz="2400" dirty="0">
              <a:latin typeface="Helvetica Light"/>
              <a:cs typeface="Helvetica Light"/>
            </a:endParaRPr>
          </a:p>
        </p:txBody>
      </p:sp>
      <p:sp>
        <p:nvSpPr>
          <p:cNvPr id="15" name="Rectangle 14"/>
          <p:cNvSpPr/>
          <p:nvPr/>
        </p:nvSpPr>
        <p:spPr>
          <a:xfrm>
            <a:off x="372374" y="1431113"/>
            <a:ext cx="3673592" cy="461665"/>
          </a:xfrm>
          <a:prstGeom prst="rect">
            <a:avLst/>
          </a:prstGeom>
        </p:spPr>
        <p:txBody>
          <a:bodyPr wrap="none">
            <a:spAutoFit/>
          </a:bodyPr>
          <a:lstStyle/>
          <a:p>
            <a:r>
              <a:rPr lang="en-US" sz="2400" dirty="0" smtClean="0">
                <a:latin typeface="Helvetica Light"/>
                <a:cs typeface="Helvetica Light"/>
              </a:rPr>
              <a:t>Single-hypothesis </a:t>
            </a:r>
            <a:r>
              <a:rPr lang="en-US" sz="2400" dirty="0">
                <a:latin typeface="Helvetica Light"/>
                <a:cs typeface="Helvetica Light"/>
              </a:rPr>
              <a:t>t</a:t>
            </a:r>
            <a:r>
              <a:rPr lang="en-US" sz="2400" dirty="0" smtClean="0">
                <a:latin typeface="Helvetica Light"/>
                <a:cs typeface="Helvetica Light"/>
              </a:rPr>
              <a:t>racker</a:t>
            </a:r>
            <a:endParaRPr lang="en-US" sz="2400" dirty="0">
              <a:latin typeface="Helvetica Light"/>
              <a:cs typeface="Helvetica Light"/>
            </a:endParaRPr>
          </a:p>
        </p:txBody>
      </p:sp>
    </p:spTree>
    <p:extLst>
      <p:ext uri="{BB962C8B-B14F-4D97-AF65-F5344CB8AC3E}">
        <p14:creationId xmlns:p14="http://schemas.microsoft.com/office/powerpoint/2010/main" val="192166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16</a:t>
            </a:fld>
            <a:endParaRPr lang="en-US"/>
          </a:p>
        </p:txBody>
      </p:sp>
      <p:grpSp>
        <p:nvGrpSpPr>
          <p:cNvPr id="8" name="Group 7"/>
          <p:cNvGrpSpPr/>
          <p:nvPr/>
        </p:nvGrpSpPr>
        <p:grpSpPr>
          <a:xfrm>
            <a:off x="7423512" y="518582"/>
            <a:ext cx="1262709" cy="1243543"/>
            <a:chOff x="5204623" y="2600831"/>
            <a:chExt cx="2718535" cy="2733625"/>
          </a:xfrm>
        </p:grpSpPr>
        <p:grpSp>
          <p:nvGrpSpPr>
            <p:cNvPr id="9" name="Group 8"/>
            <p:cNvGrpSpPr/>
            <p:nvPr/>
          </p:nvGrpSpPr>
          <p:grpSpPr>
            <a:xfrm>
              <a:off x="5204623" y="2600831"/>
              <a:ext cx="2718535" cy="2733625"/>
              <a:chOff x="4762427" y="2326104"/>
              <a:chExt cx="3241642" cy="3375817"/>
            </a:xfrm>
          </p:grpSpPr>
          <p:pic>
            <p:nvPicPr>
              <p:cNvPr id="13" name="Picture 12" descr="05-mathematical-bab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427" y="2326104"/>
                <a:ext cx="3241642" cy="3375817"/>
              </a:xfrm>
              <a:prstGeom prst="rect">
                <a:avLst/>
              </a:prstGeom>
            </p:spPr>
          </p:pic>
          <p:sp>
            <p:nvSpPr>
              <p:cNvPr id="14" name="Rectangle 13"/>
              <p:cNvSpPr/>
              <p:nvPr/>
            </p:nvSpPr>
            <p:spPr>
              <a:xfrm>
                <a:off x="5641472" y="2660317"/>
                <a:ext cx="1831473" cy="708526"/>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descr="ball.jpeg"/>
            <p:cNvPicPr>
              <a:picLocks noChangeAspect="1"/>
            </p:cNvPicPr>
            <p:nvPr/>
          </p:nvPicPr>
          <p:blipFill rotWithShape="1">
            <a:blip r:embed="rId4">
              <a:extLst>
                <a:ext uri="{28A0092B-C50C-407E-A947-70E740481C1C}">
                  <a14:useLocalDpi xmlns:a14="http://schemas.microsoft.com/office/drawing/2010/main" val="0"/>
                </a:ext>
              </a:extLst>
            </a:blip>
            <a:srcRect l="13995" t="11770" r="15570" b="15570"/>
            <a:stretch/>
          </p:blipFill>
          <p:spPr>
            <a:xfrm>
              <a:off x="6903292" y="2844802"/>
              <a:ext cx="496472" cy="512151"/>
            </a:xfrm>
            <a:prstGeom prst="rect">
              <a:avLst/>
            </a:prstGeom>
          </p:spPr>
        </p:pic>
        <p:sp>
          <p:nvSpPr>
            <p:cNvPr id="11" name="TextBox 10"/>
            <p:cNvSpPr txBox="1"/>
            <p:nvPr/>
          </p:nvSpPr>
          <p:spPr>
            <a:xfrm>
              <a:off x="5498581" y="2864565"/>
              <a:ext cx="1002559" cy="353303"/>
            </a:xfrm>
            <a:prstGeom prst="rect">
              <a:avLst/>
            </a:prstGeom>
            <a:noFill/>
          </p:spPr>
          <p:txBody>
            <a:bodyPr wrap="square" rtlCol="0">
              <a:spAutoFit/>
            </a:bodyPr>
            <a:lstStyle/>
            <a:p>
              <a:pPr algn="ctr"/>
              <a:r>
                <a:rPr lang="en-US" sz="1000" dirty="0" smtClean="0"/>
                <a:t>BALL</a:t>
              </a:r>
              <a:endParaRPr lang="en-US" sz="1000" dirty="0"/>
            </a:p>
          </p:txBody>
        </p:sp>
        <p:cxnSp>
          <p:nvCxnSpPr>
            <p:cNvPr id="12" name="Straight Connector 11"/>
            <p:cNvCxnSpPr/>
            <p:nvPr/>
          </p:nvCxnSpPr>
          <p:spPr>
            <a:xfrm>
              <a:off x="6357237" y="3114843"/>
              <a:ext cx="4545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3" name="Title 1"/>
          <p:cNvSpPr txBox="1">
            <a:spLocks/>
          </p:cNvSpPr>
          <p:nvPr/>
        </p:nvSpPr>
        <p:spPr>
          <a:xfrm>
            <a:off x="287461" y="274637"/>
            <a:ext cx="6716045" cy="219852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endParaRPr lang="en-US" sz="2800" b="1" dirty="0"/>
          </a:p>
        </p:txBody>
      </p:sp>
      <p:pic>
        <p:nvPicPr>
          <p:cNvPr id="2" name="Picture 1" descr="Screen Shot 2014-05-13 at 2.20.22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094" y="1614227"/>
            <a:ext cx="2190081" cy="2382694"/>
          </a:xfrm>
          <a:prstGeom prst="rect">
            <a:avLst/>
          </a:prstGeom>
        </p:spPr>
      </p:pic>
      <p:pic>
        <p:nvPicPr>
          <p:cNvPr id="3" name="Picture 2" descr="Screen Shot 2014-05-13 at 2.20.28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7008" y="3181815"/>
            <a:ext cx="2167631" cy="2386584"/>
          </a:xfrm>
          <a:prstGeom prst="rect">
            <a:avLst/>
          </a:prstGeom>
        </p:spPr>
      </p:pic>
      <p:sp>
        <p:nvSpPr>
          <p:cNvPr id="20" name="TextBox 19"/>
          <p:cNvSpPr txBox="1"/>
          <p:nvPr/>
        </p:nvSpPr>
        <p:spPr>
          <a:xfrm>
            <a:off x="4179716" y="6351672"/>
            <a:ext cx="4250030" cy="338554"/>
          </a:xfrm>
          <a:prstGeom prst="rect">
            <a:avLst/>
          </a:prstGeom>
          <a:noFill/>
        </p:spPr>
        <p:txBody>
          <a:bodyPr wrap="square" rtlCol="0">
            <a:spAutoFit/>
          </a:bodyPr>
          <a:lstStyle/>
          <a:p>
            <a:pPr algn="ctr"/>
            <a:r>
              <a:rPr lang="en-US" sz="1600" dirty="0" err="1" smtClean="0">
                <a:solidFill>
                  <a:srgbClr val="7F7F7F"/>
                </a:solidFill>
                <a:latin typeface="Helvetica Light"/>
                <a:cs typeface="Helvetica Light"/>
              </a:rPr>
              <a:t>Trueswell</a:t>
            </a:r>
            <a:r>
              <a:rPr lang="en-US" sz="1600" dirty="0" smtClean="0">
                <a:solidFill>
                  <a:srgbClr val="7F7F7F"/>
                </a:solidFill>
                <a:latin typeface="Helvetica Light"/>
                <a:cs typeface="Helvetica Light"/>
              </a:rPr>
              <a:t>, Medina, </a:t>
            </a:r>
            <a:r>
              <a:rPr lang="en-US" sz="1600" dirty="0" err="1" smtClean="0">
                <a:solidFill>
                  <a:srgbClr val="7F7F7F"/>
                </a:solidFill>
                <a:latin typeface="Helvetica Light"/>
                <a:cs typeface="Helvetica Light"/>
              </a:rPr>
              <a:t>Hafri</a:t>
            </a:r>
            <a:r>
              <a:rPr lang="en-US" sz="1600" dirty="0" smtClean="0">
                <a:solidFill>
                  <a:srgbClr val="7F7F7F"/>
                </a:solidFill>
                <a:latin typeface="Helvetica Light"/>
                <a:cs typeface="Helvetica Light"/>
              </a:rPr>
              <a:t> &amp; </a:t>
            </a:r>
            <a:r>
              <a:rPr lang="en-US" sz="1600" dirty="0" err="1" smtClean="0">
                <a:solidFill>
                  <a:srgbClr val="7F7F7F"/>
                </a:solidFill>
                <a:latin typeface="Helvetica Light"/>
                <a:cs typeface="Helvetica Light"/>
              </a:rPr>
              <a:t>Gleitman</a:t>
            </a:r>
            <a:r>
              <a:rPr lang="en-US" sz="1600" dirty="0" smtClean="0">
                <a:solidFill>
                  <a:srgbClr val="7F7F7F"/>
                </a:solidFill>
                <a:latin typeface="Helvetica Light"/>
                <a:cs typeface="Helvetica Light"/>
              </a:rPr>
              <a:t> (2013)</a:t>
            </a:r>
            <a:endParaRPr lang="en-US" sz="1600" dirty="0">
              <a:solidFill>
                <a:srgbClr val="7F7F7F"/>
              </a:solidFill>
              <a:latin typeface="Helvetica Light"/>
              <a:cs typeface="Helvetica Light"/>
            </a:endParaRPr>
          </a:p>
        </p:txBody>
      </p:sp>
      <p:sp>
        <p:nvSpPr>
          <p:cNvPr id="7" name="Rectangle 6"/>
          <p:cNvSpPr/>
          <p:nvPr/>
        </p:nvSpPr>
        <p:spPr>
          <a:xfrm>
            <a:off x="1716241" y="3097146"/>
            <a:ext cx="526132" cy="717266"/>
          </a:xfrm>
          <a:prstGeom prst="rect">
            <a:avLst/>
          </a:prstGeom>
          <a:noFill/>
          <a:ln w="28575"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445383" y="4054646"/>
            <a:ext cx="718073" cy="624838"/>
          </a:xfrm>
          <a:prstGeom prst="rect">
            <a:avLst/>
          </a:prstGeom>
          <a:noFill/>
          <a:ln w="28575"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p:nvGrpSpPr>
        <p:grpSpPr>
          <a:xfrm>
            <a:off x="4841875" y="2438066"/>
            <a:ext cx="3980902" cy="2993509"/>
            <a:chOff x="4683125" y="2753895"/>
            <a:chExt cx="3980902" cy="2993509"/>
          </a:xfrm>
        </p:grpSpPr>
        <p:pic>
          <p:nvPicPr>
            <p:cNvPr id="22" name="Picture 21" descr="Screen Shot 2014-05-13 at 2.33.40 AM.png"/>
            <p:cNvPicPr>
              <a:picLocks noChangeAspect="1"/>
            </p:cNvPicPr>
            <p:nvPr/>
          </p:nvPicPr>
          <p:blipFill rotWithShape="1">
            <a:blip r:embed="rId7">
              <a:extLst>
                <a:ext uri="{28A0092B-C50C-407E-A947-70E740481C1C}">
                  <a14:useLocalDpi xmlns:a14="http://schemas.microsoft.com/office/drawing/2010/main" val="0"/>
                </a:ext>
              </a:extLst>
            </a:blip>
            <a:srcRect l="53961"/>
            <a:stretch/>
          </p:blipFill>
          <p:spPr>
            <a:xfrm>
              <a:off x="5342984" y="2753895"/>
              <a:ext cx="3321043" cy="2993509"/>
            </a:xfrm>
            <a:prstGeom prst="rect">
              <a:avLst/>
            </a:prstGeom>
          </p:spPr>
        </p:pic>
        <p:pic>
          <p:nvPicPr>
            <p:cNvPr id="24" name="Picture 23" descr="Screen Shot 2014-05-13 at 2.33.40 AM.png"/>
            <p:cNvPicPr>
              <a:picLocks noChangeAspect="1"/>
            </p:cNvPicPr>
            <p:nvPr/>
          </p:nvPicPr>
          <p:blipFill rotWithShape="1">
            <a:blip r:embed="rId7">
              <a:extLst>
                <a:ext uri="{28A0092B-C50C-407E-A947-70E740481C1C}">
                  <a14:useLocalDpi xmlns:a14="http://schemas.microsoft.com/office/drawing/2010/main" val="0"/>
                </a:ext>
              </a:extLst>
            </a:blip>
            <a:srcRect l="-178" r="89394"/>
            <a:stretch/>
          </p:blipFill>
          <p:spPr>
            <a:xfrm>
              <a:off x="4683125" y="2862478"/>
              <a:ext cx="777875" cy="2884926"/>
            </a:xfrm>
            <a:prstGeom prst="rect">
              <a:avLst/>
            </a:prstGeom>
          </p:spPr>
        </p:pic>
      </p:grpSp>
      <p:sp>
        <p:nvSpPr>
          <p:cNvPr id="19" name="Rectangle 18"/>
          <p:cNvSpPr/>
          <p:nvPr/>
        </p:nvSpPr>
        <p:spPr>
          <a:xfrm>
            <a:off x="323542" y="435203"/>
            <a:ext cx="6510040" cy="523220"/>
          </a:xfrm>
          <a:prstGeom prst="rect">
            <a:avLst/>
          </a:prstGeom>
        </p:spPr>
        <p:txBody>
          <a:bodyPr wrap="none">
            <a:spAutoFit/>
          </a:bodyPr>
          <a:lstStyle/>
          <a:p>
            <a:r>
              <a:rPr lang="en-US" sz="2800" dirty="0" smtClean="0">
                <a:latin typeface="Helvetica Light"/>
                <a:cs typeface="Helvetica Light"/>
              </a:rPr>
              <a:t>Evidence for single-hypothesis tracking</a:t>
            </a:r>
            <a:endParaRPr lang="en-US" sz="2800" dirty="0">
              <a:latin typeface="Helvetica Light"/>
              <a:cs typeface="Helvetica Light"/>
            </a:endParaRPr>
          </a:p>
        </p:txBody>
      </p:sp>
    </p:spTree>
    <p:extLst>
      <p:ext uri="{BB962C8B-B14F-4D97-AF65-F5344CB8AC3E}">
        <p14:creationId xmlns:p14="http://schemas.microsoft.com/office/powerpoint/2010/main" val="8080756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3848764"/>
            <a:ext cx="9144000" cy="2312150"/>
          </a:xfrm>
          <a:prstGeom prst="rect">
            <a:avLst/>
          </a:prstGeom>
          <a:solidFill>
            <a:schemeClr val="accent3">
              <a:lumMod val="50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0" y="364041"/>
            <a:ext cx="9143999" cy="2312150"/>
          </a:xfrm>
          <a:prstGeom prst="rect">
            <a:avLst/>
          </a:prstGeom>
          <a:solidFill>
            <a:schemeClr val="tx2">
              <a:lumMod val="60000"/>
              <a:lumOff val="40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86484AF0-C50E-614A-9E2C-D16F32E0B9E3}" type="slidenum">
              <a:rPr lang="en-US" smtClean="0"/>
              <a:t>17</a:t>
            </a:fld>
            <a:endParaRPr lang="en-US"/>
          </a:p>
        </p:txBody>
      </p:sp>
      <p:sp>
        <p:nvSpPr>
          <p:cNvPr id="18" name="TextBox 17"/>
          <p:cNvSpPr txBox="1"/>
          <p:nvPr/>
        </p:nvSpPr>
        <p:spPr>
          <a:xfrm>
            <a:off x="4959047" y="6356350"/>
            <a:ext cx="3188306" cy="338554"/>
          </a:xfrm>
          <a:prstGeom prst="rect">
            <a:avLst/>
          </a:prstGeom>
          <a:noFill/>
        </p:spPr>
        <p:txBody>
          <a:bodyPr wrap="square" rtlCol="0">
            <a:spAutoFit/>
          </a:bodyPr>
          <a:lstStyle/>
          <a:p>
            <a:pPr algn="ctr"/>
            <a:r>
              <a:rPr lang="en-US" sz="1600" dirty="0" err="1" smtClean="0">
                <a:solidFill>
                  <a:srgbClr val="7F7F7F"/>
                </a:solidFill>
                <a:latin typeface="Helvetica Light"/>
                <a:cs typeface="Helvetica Light"/>
              </a:rPr>
              <a:t>Yurovsky</a:t>
            </a:r>
            <a:r>
              <a:rPr lang="en-US" sz="1600" dirty="0" smtClean="0">
                <a:solidFill>
                  <a:srgbClr val="7F7F7F"/>
                </a:solidFill>
                <a:latin typeface="Helvetica Light"/>
                <a:cs typeface="Helvetica Light"/>
              </a:rPr>
              <a:t> &amp; Frank (under review)</a:t>
            </a:r>
            <a:endParaRPr lang="en-US" sz="1600" dirty="0">
              <a:solidFill>
                <a:srgbClr val="7F7F7F"/>
              </a:solidFill>
              <a:latin typeface="Helvetica Light"/>
              <a:cs typeface="Helvetica Light"/>
            </a:endParaRPr>
          </a:p>
        </p:txBody>
      </p:sp>
      <p:pic>
        <p:nvPicPr>
          <p:cNvPr id="17" name="Picture 16" descr="Novel25.jpg"/>
          <p:cNvPicPr>
            <a:picLocks/>
          </p:cNvPicPr>
          <p:nvPr/>
        </p:nvPicPr>
        <p:blipFill>
          <a:blip r:embed="rId3">
            <a:extLst>
              <a:ext uri="{28A0092B-C50C-407E-A947-70E740481C1C}">
                <a14:useLocalDpi xmlns:a14="http://schemas.microsoft.com/office/drawing/2010/main" val="0"/>
              </a:ext>
            </a:extLst>
          </a:blip>
          <a:stretch>
            <a:fillRect/>
          </a:stretch>
        </p:blipFill>
        <p:spPr>
          <a:xfrm>
            <a:off x="3516087" y="734304"/>
            <a:ext cx="1428818" cy="1572768"/>
          </a:xfrm>
          <a:prstGeom prst="rect">
            <a:avLst/>
          </a:prstGeom>
        </p:spPr>
      </p:pic>
      <p:pic>
        <p:nvPicPr>
          <p:cNvPr id="19" name="Picture 18" descr="Novel17.jpg"/>
          <p:cNvPicPr>
            <a:picLocks/>
          </p:cNvPicPr>
          <p:nvPr/>
        </p:nvPicPr>
        <p:blipFill>
          <a:blip r:embed="rId4">
            <a:extLst>
              <a:ext uri="{28A0092B-C50C-407E-A947-70E740481C1C}">
                <a14:useLocalDpi xmlns:a14="http://schemas.microsoft.com/office/drawing/2010/main" val="0"/>
              </a:ext>
            </a:extLst>
          </a:blip>
          <a:stretch>
            <a:fillRect/>
          </a:stretch>
        </p:blipFill>
        <p:spPr>
          <a:xfrm>
            <a:off x="5680955" y="736036"/>
            <a:ext cx="1428818" cy="1572768"/>
          </a:xfrm>
          <a:prstGeom prst="rect">
            <a:avLst/>
          </a:prstGeom>
        </p:spPr>
      </p:pic>
      <p:sp>
        <p:nvSpPr>
          <p:cNvPr id="20" name="Rectangle 19"/>
          <p:cNvSpPr/>
          <p:nvPr/>
        </p:nvSpPr>
        <p:spPr>
          <a:xfrm>
            <a:off x="3468461" y="685171"/>
            <a:ext cx="1507623" cy="1660209"/>
          </a:xfrm>
          <a:prstGeom prst="rect">
            <a:avLst/>
          </a:prstGeom>
          <a:noFill/>
          <a:ln w="57150" cmpd="sng">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24" name="TextBox 23"/>
          <p:cNvSpPr txBox="1"/>
          <p:nvPr/>
        </p:nvSpPr>
        <p:spPr>
          <a:xfrm>
            <a:off x="206069" y="1125527"/>
            <a:ext cx="1630110" cy="830997"/>
          </a:xfrm>
          <a:prstGeom prst="rect">
            <a:avLst/>
          </a:prstGeom>
          <a:noFill/>
        </p:spPr>
        <p:txBody>
          <a:bodyPr wrap="square" rtlCol="0">
            <a:spAutoFit/>
          </a:bodyPr>
          <a:lstStyle/>
          <a:p>
            <a:r>
              <a:rPr lang="en-US" sz="2400" dirty="0" smtClean="0">
                <a:latin typeface="Helvetica"/>
                <a:cs typeface="Helvetica"/>
              </a:rPr>
              <a:t>Exposure Trial </a:t>
            </a:r>
            <a:endParaRPr lang="en-US" sz="2400" dirty="0">
              <a:latin typeface="Helvetica"/>
              <a:cs typeface="Helvetica"/>
            </a:endParaRPr>
          </a:p>
        </p:txBody>
      </p:sp>
      <p:sp>
        <p:nvSpPr>
          <p:cNvPr id="25" name="TextBox 24"/>
          <p:cNvSpPr txBox="1"/>
          <p:nvPr/>
        </p:nvSpPr>
        <p:spPr>
          <a:xfrm>
            <a:off x="206069" y="4438094"/>
            <a:ext cx="1153860" cy="830997"/>
          </a:xfrm>
          <a:prstGeom prst="rect">
            <a:avLst/>
          </a:prstGeom>
          <a:noFill/>
        </p:spPr>
        <p:txBody>
          <a:bodyPr wrap="square" rtlCol="0">
            <a:spAutoFit/>
          </a:bodyPr>
          <a:lstStyle/>
          <a:p>
            <a:r>
              <a:rPr lang="en-US" sz="2400" dirty="0" smtClean="0">
                <a:latin typeface="Helvetica"/>
                <a:cs typeface="Helvetica"/>
              </a:rPr>
              <a:t>Test </a:t>
            </a:r>
          </a:p>
          <a:p>
            <a:r>
              <a:rPr lang="en-US" sz="2400" dirty="0" smtClean="0">
                <a:latin typeface="Helvetica"/>
                <a:cs typeface="Helvetica"/>
              </a:rPr>
              <a:t>Trial</a:t>
            </a:r>
            <a:endParaRPr lang="en-US" sz="2400" dirty="0">
              <a:latin typeface="Helvetica"/>
              <a:cs typeface="Helvetica"/>
            </a:endParaRPr>
          </a:p>
        </p:txBody>
      </p:sp>
      <p:cxnSp>
        <p:nvCxnSpPr>
          <p:cNvPr id="5" name="Straight Arrow Connector 4"/>
          <p:cNvCxnSpPr/>
          <p:nvPr/>
        </p:nvCxnSpPr>
        <p:spPr>
          <a:xfrm flipH="1">
            <a:off x="3095626" y="3116481"/>
            <a:ext cx="1349374" cy="1035863"/>
          </a:xfrm>
          <a:prstGeom prst="straightConnector1">
            <a:avLst/>
          </a:prstGeom>
          <a:ln w="38100" cmpd="sng">
            <a:solidFill>
              <a:srgbClr val="C0504D"/>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11875" y="3116481"/>
            <a:ext cx="1190625" cy="1035863"/>
          </a:xfrm>
          <a:prstGeom prst="straightConnector1">
            <a:avLst/>
          </a:prstGeom>
          <a:ln w="38100" cmpd="sng">
            <a:solidFill>
              <a:srgbClr val="C0504D"/>
            </a:solidFill>
            <a:tailEnd type="arrow"/>
          </a:ln>
        </p:spPr>
        <p:style>
          <a:lnRef idx="2">
            <a:schemeClr val="accent1"/>
          </a:lnRef>
          <a:fillRef idx="0">
            <a:schemeClr val="accent1"/>
          </a:fillRef>
          <a:effectRef idx="1">
            <a:schemeClr val="accent1"/>
          </a:effectRef>
          <a:fontRef idx="minor">
            <a:schemeClr val="tx1"/>
          </a:fontRef>
        </p:style>
      </p:cxnSp>
      <p:pic>
        <p:nvPicPr>
          <p:cNvPr id="27" name="Picture 26" descr="Novel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5891" y="4285686"/>
            <a:ext cx="1382822" cy="1572768"/>
          </a:xfrm>
          <a:prstGeom prst="rect">
            <a:avLst/>
          </a:prstGeom>
        </p:spPr>
      </p:pic>
      <p:pic>
        <p:nvPicPr>
          <p:cNvPr id="28" name="Picture 27" descr="Novel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3306" y="4285686"/>
            <a:ext cx="1382822" cy="1572768"/>
          </a:xfrm>
          <a:prstGeom prst="rect">
            <a:avLst/>
          </a:prstGeom>
        </p:spPr>
      </p:pic>
      <p:pic>
        <p:nvPicPr>
          <p:cNvPr id="29" name="Picture 28" descr="Novel6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5500" y="4285686"/>
            <a:ext cx="1382822" cy="1572768"/>
          </a:xfrm>
          <a:prstGeom prst="rect">
            <a:avLst/>
          </a:prstGeom>
        </p:spPr>
      </p:pic>
      <p:pic>
        <p:nvPicPr>
          <p:cNvPr id="30" name="Picture 29" descr="Novel88.jpg"/>
          <p:cNvPicPr>
            <a:picLocks/>
          </p:cNvPicPr>
          <p:nvPr/>
        </p:nvPicPr>
        <p:blipFill>
          <a:blip r:embed="rId6">
            <a:extLst>
              <a:ext uri="{28A0092B-C50C-407E-A947-70E740481C1C}">
                <a14:useLocalDpi xmlns:a14="http://schemas.microsoft.com/office/drawing/2010/main" val="0"/>
              </a:ext>
            </a:extLst>
          </a:blip>
          <a:stretch>
            <a:fillRect/>
          </a:stretch>
        </p:blipFill>
        <p:spPr>
          <a:xfrm>
            <a:off x="7476295" y="4285686"/>
            <a:ext cx="1389888" cy="1572768"/>
          </a:xfrm>
          <a:prstGeom prst="rect">
            <a:avLst/>
          </a:prstGeom>
        </p:spPr>
      </p:pic>
      <p:sp>
        <p:nvSpPr>
          <p:cNvPr id="35" name="TextBox 34"/>
          <p:cNvSpPr txBox="1"/>
          <p:nvPr/>
        </p:nvSpPr>
        <p:spPr>
          <a:xfrm>
            <a:off x="4627779" y="2692066"/>
            <a:ext cx="1288402" cy="646331"/>
          </a:xfrm>
          <a:prstGeom prst="rect">
            <a:avLst/>
          </a:prstGeom>
          <a:noFill/>
        </p:spPr>
        <p:txBody>
          <a:bodyPr wrap="square" rtlCol="0">
            <a:spAutoFit/>
          </a:bodyPr>
          <a:lstStyle/>
          <a:p>
            <a:pPr algn="ctr"/>
            <a:r>
              <a:rPr lang="en-US" sz="3600" i="1" dirty="0" err="1" smtClean="0"/>
              <a:t>Grink</a:t>
            </a:r>
            <a:endParaRPr lang="en-US" sz="3600" i="1" dirty="0"/>
          </a:p>
        </p:txBody>
      </p:sp>
      <p:sp>
        <p:nvSpPr>
          <p:cNvPr id="36" name="TextBox 35"/>
          <p:cNvSpPr txBox="1"/>
          <p:nvPr/>
        </p:nvSpPr>
        <p:spPr>
          <a:xfrm>
            <a:off x="2197302" y="3116481"/>
            <a:ext cx="1288402" cy="646331"/>
          </a:xfrm>
          <a:prstGeom prst="rect">
            <a:avLst/>
          </a:prstGeom>
          <a:noFill/>
        </p:spPr>
        <p:txBody>
          <a:bodyPr wrap="square" rtlCol="0">
            <a:spAutoFit/>
          </a:bodyPr>
          <a:lstStyle/>
          <a:p>
            <a:pPr algn="ctr"/>
            <a:r>
              <a:rPr lang="en-US" sz="3600" dirty="0" smtClean="0">
                <a:solidFill>
                  <a:schemeClr val="accent2"/>
                </a:solidFill>
              </a:rPr>
              <a:t>Same</a:t>
            </a:r>
            <a:endParaRPr lang="en-US" sz="3600" dirty="0">
              <a:solidFill>
                <a:schemeClr val="accent2"/>
              </a:solidFill>
            </a:endParaRPr>
          </a:p>
        </p:txBody>
      </p:sp>
      <p:sp>
        <p:nvSpPr>
          <p:cNvPr id="40" name="TextBox 39"/>
          <p:cNvSpPr txBox="1"/>
          <p:nvPr/>
        </p:nvSpPr>
        <p:spPr>
          <a:xfrm>
            <a:off x="6776046" y="3116481"/>
            <a:ext cx="1622747" cy="646331"/>
          </a:xfrm>
          <a:prstGeom prst="rect">
            <a:avLst/>
          </a:prstGeom>
          <a:noFill/>
        </p:spPr>
        <p:txBody>
          <a:bodyPr wrap="square" rtlCol="0">
            <a:spAutoFit/>
          </a:bodyPr>
          <a:lstStyle/>
          <a:p>
            <a:pPr algn="ctr"/>
            <a:r>
              <a:rPr lang="en-US" sz="3600" dirty="0" smtClean="0">
                <a:solidFill>
                  <a:schemeClr val="accent2"/>
                </a:solidFill>
              </a:rPr>
              <a:t>Switch</a:t>
            </a:r>
            <a:endParaRPr lang="en-US" sz="3600" dirty="0">
              <a:solidFill>
                <a:schemeClr val="accent2"/>
              </a:solidFill>
            </a:endParaRPr>
          </a:p>
        </p:txBody>
      </p:sp>
      <p:sp>
        <p:nvSpPr>
          <p:cNvPr id="23" name="Rectangle 22"/>
          <p:cNvSpPr/>
          <p:nvPr/>
        </p:nvSpPr>
        <p:spPr>
          <a:xfrm>
            <a:off x="1447277" y="4243467"/>
            <a:ext cx="1471047" cy="1660209"/>
          </a:xfrm>
          <a:prstGeom prst="rect">
            <a:avLst/>
          </a:prstGeom>
          <a:noFill/>
          <a:ln w="57150" cmpd="sng">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31" name="Rectangle 30"/>
          <p:cNvSpPr/>
          <p:nvPr/>
        </p:nvSpPr>
        <p:spPr>
          <a:xfrm>
            <a:off x="5721862" y="4238061"/>
            <a:ext cx="1471047" cy="1660209"/>
          </a:xfrm>
          <a:prstGeom prst="rect">
            <a:avLst/>
          </a:prstGeom>
          <a:noFill/>
          <a:ln w="57150" cmpd="sng">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Tree>
    <p:extLst>
      <p:ext uri="{BB962C8B-B14F-4D97-AF65-F5344CB8AC3E}">
        <p14:creationId xmlns:p14="http://schemas.microsoft.com/office/powerpoint/2010/main" val="38791969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5" grpId="0"/>
      <p:bldP spid="36" grpId="0"/>
      <p:bldP spid="40" grpId="0"/>
      <p:bldP spid="23"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C54C2B4-DF28-EE4B-9E33-D0C1AB7630B7}" type="slidenum">
              <a:rPr lang="en-US" smtClean="0"/>
              <a:t>18</a:t>
            </a:fld>
            <a:endParaRPr lang="en-US"/>
          </a:p>
        </p:txBody>
      </p:sp>
      <p:pic>
        <p:nvPicPr>
          <p:cNvPr id="3" name="Picture 2" descr="Novel25.jpg"/>
          <p:cNvPicPr>
            <a:picLocks/>
          </p:cNvPicPr>
          <p:nvPr/>
        </p:nvPicPr>
        <p:blipFill>
          <a:blip r:embed="rId3">
            <a:extLst>
              <a:ext uri="{28A0092B-C50C-407E-A947-70E740481C1C}">
                <a14:useLocalDpi xmlns:a14="http://schemas.microsoft.com/office/drawing/2010/main" val="0"/>
              </a:ext>
            </a:extLst>
          </a:blip>
          <a:stretch>
            <a:fillRect/>
          </a:stretch>
        </p:blipFill>
        <p:spPr>
          <a:xfrm>
            <a:off x="465011" y="3496670"/>
            <a:ext cx="1776859" cy="1615080"/>
          </a:xfrm>
          <a:prstGeom prst="rect">
            <a:avLst/>
          </a:prstGeom>
        </p:spPr>
      </p:pic>
      <p:pic>
        <p:nvPicPr>
          <p:cNvPr id="4" name="Picture 3" descr="Novel17.jpg"/>
          <p:cNvPicPr>
            <a:picLocks/>
          </p:cNvPicPr>
          <p:nvPr/>
        </p:nvPicPr>
        <p:blipFill>
          <a:blip r:embed="rId4">
            <a:extLst>
              <a:ext uri="{28A0092B-C50C-407E-A947-70E740481C1C}">
                <a14:useLocalDpi xmlns:a14="http://schemas.microsoft.com/office/drawing/2010/main" val="0"/>
              </a:ext>
            </a:extLst>
          </a:blip>
          <a:stretch>
            <a:fillRect/>
          </a:stretch>
        </p:blipFill>
        <p:spPr>
          <a:xfrm>
            <a:off x="4881756" y="3496670"/>
            <a:ext cx="1776859" cy="1615080"/>
          </a:xfrm>
          <a:prstGeom prst="rect">
            <a:avLst/>
          </a:prstGeom>
        </p:spPr>
      </p:pic>
      <p:pic>
        <p:nvPicPr>
          <p:cNvPr id="5" name="Picture 4" descr="Novel60.jpg"/>
          <p:cNvPicPr>
            <a:picLocks/>
          </p:cNvPicPr>
          <p:nvPr/>
        </p:nvPicPr>
        <p:blipFill>
          <a:blip r:embed="rId5">
            <a:extLst>
              <a:ext uri="{28A0092B-C50C-407E-A947-70E740481C1C}">
                <a14:useLocalDpi xmlns:a14="http://schemas.microsoft.com/office/drawing/2010/main" val="0"/>
              </a:ext>
            </a:extLst>
          </a:blip>
          <a:stretch>
            <a:fillRect/>
          </a:stretch>
        </p:blipFill>
        <p:spPr>
          <a:xfrm>
            <a:off x="6989315" y="3496670"/>
            <a:ext cx="1776859" cy="1615080"/>
          </a:xfrm>
          <a:prstGeom prst="rect">
            <a:avLst/>
          </a:prstGeom>
        </p:spPr>
      </p:pic>
      <p:pic>
        <p:nvPicPr>
          <p:cNvPr id="6" name="Picture 5" descr="Novel61.jpg"/>
          <p:cNvPicPr>
            <a:picLocks/>
          </p:cNvPicPr>
          <p:nvPr/>
        </p:nvPicPr>
        <p:blipFill>
          <a:blip r:embed="rId6">
            <a:extLst>
              <a:ext uri="{28A0092B-C50C-407E-A947-70E740481C1C}">
                <a14:useLocalDpi xmlns:a14="http://schemas.microsoft.com/office/drawing/2010/main" val="0"/>
              </a:ext>
            </a:extLst>
          </a:blip>
          <a:stretch>
            <a:fillRect/>
          </a:stretch>
        </p:blipFill>
        <p:spPr>
          <a:xfrm>
            <a:off x="4910581" y="1443041"/>
            <a:ext cx="1776859" cy="1615080"/>
          </a:xfrm>
          <a:prstGeom prst="rect">
            <a:avLst/>
          </a:prstGeom>
        </p:spPr>
      </p:pic>
      <p:pic>
        <p:nvPicPr>
          <p:cNvPr id="7" name="Picture 6" descr="Novel75.jpg"/>
          <p:cNvPicPr>
            <a:picLocks/>
          </p:cNvPicPr>
          <p:nvPr/>
        </p:nvPicPr>
        <p:blipFill>
          <a:blip r:embed="rId7">
            <a:extLst>
              <a:ext uri="{28A0092B-C50C-407E-A947-70E740481C1C}">
                <a14:useLocalDpi xmlns:a14="http://schemas.microsoft.com/office/drawing/2010/main" val="0"/>
              </a:ext>
            </a:extLst>
          </a:blip>
          <a:stretch>
            <a:fillRect/>
          </a:stretch>
        </p:blipFill>
        <p:spPr>
          <a:xfrm>
            <a:off x="2719832" y="1443041"/>
            <a:ext cx="1776859" cy="1615080"/>
          </a:xfrm>
          <a:prstGeom prst="rect">
            <a:avLst/>
          </a:prstGeom>
        </p:spPr>
      </p:pic>
      <p:pic>
        <p:nvPicPr>
          <p:cNvPr id="8" name="Picture 7" descr="Novel87.jpg"/>
          <p:cNvPicPr>
            <a:picLocks/>
          </p:cNvPicPr>
          <p:nvPr/>
        </p:nvPicPr>
        <p:blipFill>
          <a:blip r:embed="rId8">
            <a:extLst>
              <a:ext uri="{28A0092B-C50C-407E-A947-70E740481C1C}">
                <a14:useLocalDpi xmlns:a14="http://schemas.microsoft.com/office/drawing/2010/main" val="0"/>
              </a:ext>
            </a:extLst>
          </a:blip>
          <a:stretch>
            <a:fillRect/>
          </a:stretch>
        </p:blipFill>
        <p:spPr>
          <a:xfrm>
            <a:off x="6989315" y="1443041"/>
            <a:ext cx="1776859" cy="1615080"/>
          </a:xfrm>
          <a:prstGeom prst="rect">
            <a:avLst/>
          </a:prstGeom>
        </p:spPr>
      </p:pic>
      <p:pic>
        <p:nvPicPr>
          <p:cNvPr id="9" name="Picture 8" descr="Novel88.jpg"/>
          <p:cNvPicPr>
            <a:picLocks/>
          </p:cNvPicPr>
          <p:nvPr/>
        </p:nvPicPr>
        <p:blipFill>
          <a:blip r:embed="rId9">
            <a:extLst>
              <a:ext uri="{28A0092B-C50C-407E-A947-70E740481C1C}">
                <a14:useLocalDpi xmlns:a14="http://schemas.microsoft.com/office/drawing/2010/main" val="0"/>
              </a:ext>
            </a:extLst>
          </a:blip>
          <a:stretch>
            <a:fillRect/>
          </a:stretch>
        </p:blipFill>
        <p:spPr>
          <a:xfrm>
            <a:off x="3993326" y="3496670"/>
            <a:ext cx="1776859" cy="1615080"/>
          </a:xfrm>
          <a:prstGeom prst="rect">
            <a:avLst/>
          </a:prstGeom>
        </p:spPr>
      </p:pic>
      <p:pic>
        <p:nvPicPr>
          <p:cNvPr id="10" name="Picture 9" descr="Novel61.jpg"/>
          <p:cNvPicPr>
            <a:picLocks/>
          </p:cNvPicPr>
          <p:nvPr/>
        </p:nvPicPr>
        <p:blipFill>
          <a:blip r:embed="rId6">
            <a:extLst>
              <a:ext uri="{28A0092B-C50C-407E-A947-70E740481C1C}">
                <a14:useLocalDpi xmlns:a14="http://schemas.microsoft.com/office/drawing/2010/main" val="0"/>
              </a:ext>
            </a:extLst>
          </a:blip>
          <a:stretch>
            <a:fillRect/>
          </a:stretch>
        </p:blipFill>
        <p:spPr>
          <a:xfrm>
            <a:off x="465011" y="1443041"/>
            <a:ext cx="1776859" cy="1615080"/>
          </a:xfrm>
          <a:prstGeom prst="rect">
            <a:avLst/>
          </a:prstGeom>
        </p:spPr>
      </p:pic>
      <p:pic>
        <p:nvPicPr>
          <p:cNvPr id="24" name="Picture 23" descr="Novel88.jpg"/>
          <p:cNvPicPr>
            <a:picLocks/>
          </p:cNvPicPr>
          <p:nvPr/>
        </p:nvPicPr>
        <p:blipFill>
          <a:blip r:embed="rId9">
            <a:extLst>
              <a:ext uri="{28A0092B-C50C-407E-A947-70E740481C1C}">
                <a14:useLocalDpi xmlns:a14="http://schemas.microsoft.com/office/drawing/2010/main" val="0"/>
              </a:ext>
            </a:extLst>
          </a:blip>
          <a:stretch>
            <a:fillRect/>
          </a:stretch>
        </p:blipFill>
        <p:spPr>
          <a:xfrm>
            <a:off x="2719832" y="3496670"/>
            <a:ext cx="1776859" cy="1615080"/>
          </a:xfrm>
          <a:prstGeom prst="rect">
            <a:avLst/>
          </a:prstGeom>
        </p:spPr>
      </p:pic>
      <p:sp>
        <p:nvSpPr>
          <p:cNvPr id="25" name="TextBox 24"/>
          <p:cNvSpPr txBox="1"/>
          <p:nvPr/>
        </p:nvSpPr>
        <p:spPr>
          <a:xfrm>
            <a:off x="4959047" y="6356350"/>
            <a:ext cx="3188306" cy="338554"/>
          </a:xfrm>
          <a:prstGeom prst="rect">
            <a:avLst/>
          </a:prstGeom>
          <a:noFill/>
        </p:spPr>
        <p:txBody>
          <a:bodyPr wrap="square" rtlCol="0">
            <a:spAutoFit/>
          </a:bodyPr>
          <a:lstStyle/>
          <a:p>
            <a:pPr algn="ctr"/>
            <a:r>
              <a:rPr lang="en-US" sz="1600" dirty="0" err="1" smtClean="0">
                <a:solidFill>
                  <a:srgbClr val="7F7F7F"/>
                </a:solidFill>
                <a:latin typeface="Helvetica Light"/>
                <a:cs typeface="Helvetica Light"/>
              </a:rPr>
              <a:t>Yurovsky</a:t>
            </a:r>
            <a:r>
              <a:rPr lang="en-US" sz="1600" dirty="0" smtClean="0">
                <a:solidFill>
                  <a:srgbClr val="7F7F7F"/>
                </a:solidFill>
                <a:latin typeface="Helvetica Light"/>
                <a:cs typeface="Helvetica Light"/>
              </a:rPr>
              <a:t> &amp; Frank (under review)</a:t>
            </a:r>
            <a:endParaRPr lang="en-US" sz="1600" dirty="0">
              <a:solidFill>
                <a:srgbClr val="7F7F7F"/>
              </a:solidFill>
              <a:latin typeface="Helvetica Light"/>
              <a:cs typeface="Helvetica Light"/>
            </a:endParaRPr>
          </a:p>
        </p:txBody>
      </p:sp>
    </p:spTree>
    <p:extLst>
      <p:ext uri="{BB962C8B-B14F-4D97-AF65-F5344CB8AC3E}">
        <p14:creationId xmlns:p14="http://schemas.microsoft.com/office/powerpoint/2010/main" val="411495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5-11 at 11.06.03 PM.png"/>
          <p:cNvPicPr>
            <a:picLocks noChangeAspect="1"/>
          </p:cNvPicPr>
          <p:nvPr/>
        </p:nvPicPr>
        <p:blipFill rotWithShape="1">
          <a:blip r:embed="rId3">
            <a:extLst>
              <a:ext uri="{28A0092B-C50C-407E-A947-70E740481C1C}">
                <a14:useLocalDpi xmlns:a14="http://schemas.microsoft.com/office/drawing/2010/main" val="0"/>
              </a:ext>
            </a:extLst>
          </a:blip>
          <a:srcRect r="79213"/>
          <a:stretch/>
        </p:blipFill>
        <p:spPr>
          <a:xfrm>
            <a:off x="1410792" y="1222375"/>
            <a:ext cx="1376369" cy="5294545"/>
          </a:xfrm>
          <a:prstGeom prst="rect">
            <a:avLst/>
          </a:prstGeom>
        </p:spPr>
      </p:pic>
      <p:pic>
        <p:nvPicPr>
          <p:cNvPr id="20" name="Picture 19" descr="Screen Shot 2014-05-11 at 11.06.03 PM.png"/>
          <p:cNvPicPr>
            <a:picLocks noChangeAspect="1"/>
          </p:cNvPicPr>
          <p:nvPr/>
        </p:nvPicPr>
        <p:blipFill rotWithShape="1">
          <a:blip r:embed="rId3">
            <a:extLst>
              <a:ext uri="{28A0092B-C50C-407E-A947-70E740481C1C}">
                <a14:useLocalDpi xmlns:a14="http://schemas.microsoft.com/office/drawing/2010/main" val="0"/>
              </a:ext>
            </a:extLst>
          </a:blip>
          <a:srcRect l="-1" r="52066"/>
          <a:stretch/>
        </p:blipFill>
        <p:spPr>
          <a:xfrm>
            <a:off x="1410792" y="1222375"/>
            <a:ext cx="3173908" cy="5294545"/>
          </a:xfrm>
          <a:prstGeom prst="rect">
            <a:avLst/>
          </a:prstGeom>
        </p:spPr>
      </p:pic>
      <p:pic>
        <p:nvPicPr>
          <p:cNvPr id="21" name="Picture 20" descr="Screen Shot 2014-05-11 at 11.06.03 PM.png"/>
          <p:cNvPicPr>
            <a:picLocks noChangeAspect="1"/>
          </p:cNvPicPr>
          <p:nvPr/>
        </p:nvPicPr>
        <p:blipFill rotWithShape="1">
          <a:blip r:embed="rId3">
            <a:extLst>
              <a:ext uri="{28A0092B-C50C-407E-A947-70E740481C1C}">
                <a14:useLocalDpi xmlns:a14="http://schemas.microsoft.com/office/drawing/2010/main" val="0"/>
              </a:ext>
            </a:extLst>
          </a:blip>
          <a:srcRect r="29579"/>
          <a:stretch/>
        </p:blipFill>
        <p:spPr>
          <a:xfrm>
            <a:off x="1410792" y="1222375"/>
            <a:ext cx="4662739" cy="5294545"/>
          </a:xfrm>
          <a:prstGeom prst="rect">
            <a:avLst/>
          </a:prstGeom>
        </p:spPr>
      </p:pic>
      <p:pic>
        <p:nvPicPr>
          <p:cNvPr id="22" name="Picture 21" descr="Screen Shot 2014-05-11 at 11.06.03 PM.png"/>
          <p:cNvPicPr>
            <a:picLocks noChangeAspect="1"/>
          </p:cNvPicPr>
          <p:nvPr/>
        </p:nvPicPr>
        <p:blipFill rotWithShape="1">
          <a:blip r:embed="rId3">
            <a:extLst>
              <a:ext uri="{28A0092B-C50C-407E-A947-70E740481C1C}">
                <a14:useLocalDpi xmlns:a14="http://schemas.microsoft.com/office/drawing/2010/main" val="0"/>
              </a:ext>
            </a:extLst>
          </a:blip>
          <a:srcRect r="-372"/>
          <a:stretch/>
        </p:blipFill>
        <p:spPr>
          <a:xfrm>
            <a:off x="1410792" y="1222375"/>
            <a:ext cx="6645893" cy="5294545"/>
          </a:xfrm>
          <a:prstGeom prst="rect">
            <a:avLst/>
          </a:prstGeom>
        </p:spPr>
      </p:pic>
      <p:sp>
        <p:nvSpPr>
          <p:cNvPr id="15" name="Left Bracket 14"/>
          <p:cNvSpPr/>
          <p:nvPr/>
        </p:nvSpPr>
        <p:spPr>
          <a:xfrm>
            <a:off x="1410792" y="1398221"/>
            <a:ext cx="135677" cy="460375"/>
          </a:xfrm>
          <a:prstGeom prst="leftBracket">
            <a:avLst/>
          </a:prstGeom>
          <a:noFill/>
          <a:ln w="5715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Left Bracket 15"/>
          <p:cNvSpPr/>
          <p:nvPr/>
        </p:nvSpPr>
        <p:spPr>
          <a:xfrm>
            <a:off x="3071561" y="1400663"/>
            <a:ext cx="135677" cy="695325"/>
          </a:xfrm>
          <a:prstGeom prst="leftBracket">
            <a:avLst/>
          </a:prstGeom>
          <a:noFill/>
          <a:ln w="5715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Left Bracket 16"/>
          <p:cNvSpPr/>
          <p:nvPr/>
        </p:nvSpPr>
        <p:spPr>
          <a:xfrm>
            <a:off x="4647338" y="1398221"/>
            <a:ext cx="135677" cy="1317625"/>
          </a:xfrm>
          <a:prstGeom prst="leftBracket">
            <a:avLst/>
          </a:prstGeom>
          <a:noFill/>
          <a:ln w="5715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Left Bracket 17"/>
          <p:cNvSpPr/>
          <p:nvPr/>
        </p:nvSpPr>
        <p:spPr>
          <a:xfrm>
            <a:off x="6485361" y="1398221"/>
            <a:ext cx="135677" cy="2616200"/>
          </a:xfrm>
          <a:prstGeom prst="leftBracket">
            <a:avLst/>
          </a:prstGeom>
          <a:noFill/>
          <a:ln w="5715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86484AF0-C50E-614A-9E2C-D16F32E0B9E3}" type="slidenum">
              <a:rPr lang="en-US" smtClean="0"/>
              <a:t>19</a:t>
            </a:fld>
            <a:endParaRPr lang="en-US"/>
          </a:p>
        </p:txBody>
      </p:sp>
      <p:sp>
        <p:nvSpPr>
          <p:cNvPr id="6" name="TextBox 5"/>
          <p:cNvSpPr txBox="1"/>
          <p:nvPr/>
        </p:nvSpPr>
        <p:spPr>
          <a:xfrm>
            <a:off x="381000" y="421660"/>
            <a:ext cx="5842000" cy="523220"/>
          </a:xfrm>
          <a:prstGeom prst="rect">
            <a:avLst/>
          </a:prstGeom>
          <a:noFill/>
        </p:spPr>
        <p:txBody>
          <a:bodyPr wrap="square" rtlCol="0">
            <a:spAutoFit/>
          </a:bodyPr>
          <a:lstStyle/>
          <a:p>
            <a:r>
              <a:rPr lang="en-US" sz="2800" dirty="0" smtClean="0">
                <a:latin typeface="Helvetica"/>
                <a:cs typeface="Helvetica"/>
              </a:rPr>
              <a:t>Different </a:t>
            </a:r>
            <a:r>
              <a:rPr lang="en-US" sz="2800" b="1" dirty="0" smtClean="0">
                <a:latin typeface="Helvetica"/>
                <a:cs typeface="Helvetica"/>
              </a:rPr>
              <a:t>delay</a:t>
            </a:r>
            <a:r>
              <a:rPr lang="en-US" sz="2800" dirty="0" smtClean="0">
                <a:latin typeface="Helvetica"/>
                <a:cs typeface="Helvetica"/>
              </a:rPr>
              <a:t> conditions</a:t>
            </a:r>
            <a:endParaRPr lang="en-US" sz="2800" dirty="0">
              <a:latin typeface="Helvetica"/>
              <a:cs typeface="Helvetica"/>
            </a:endParaRPr>
          </a:p>
        </p:txBody>
      </p:sp>
    </p:spTree>
    <p:extLst>
      <p:ext uri="{BB962C8B-B14F-4D97-AF65-F5344CB8AC3E}">
        <p14:creationId xmlns:p14="http://schemas.microsoft.com/office/powerpoint/2010/main" val="4251497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2</a:t>
            </a:fld>
            <a:endParaRPr lang="en-US" dirty="0"/>
          </a:p>
        </p:txBody>
      </p:sp>
      <p:pic>
        <p:nvPicPr>
          <p:cNvPr id="2" name="Picture 1" descr="silence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413" y="682625"/>
            <a:ext cx="6172200" cy="1498600"/>
          </a:xfrm>
          <a:prstGeom prst="rect">
            <a:avLst/>
          </a:prstGeom>
        </p:spPr>
      </p:pic>
      <p:grpSp>
        <p:nvGrpSpPr>
          <p:cNvPr id="11" name="Group 10"/>
          <p:cNvGrpSpPr/>
          <p:nvPr/>
        </p:nvGrpSpPr>
        <p:grpSpPr>
          <a:xfrm>
            <a:off x="1636413" y="2817863"/>
            <a:ext cx="6172200" cy="1359483"/>
            <a:chOff x="1603375" y="3290283"/>
            <a:chExt cx="5794616" cy="1359483"/>
          </a:xfrm>
        </p:grpSpPr>
        <p:pic>
          <p:nvPicPr>
            <p:cNvPr id="5" name="Picture 4" descr="ball.jpeg"/>
            <p:cNvPicPr>
              <a:picLocks noChangeAspect="1"/>
            </p:cNvPicPr>
            <p:nvPr/>
          </p:nvPicPr>
          <p:blipFill rotWithShape="1">
            <a:blip r:embed="rId4">
              <a:extLst>
                <a:ext uri="{28A0092B-C50C-407E-A947-70E740481C1C}">
                  <a14:useLocalDpi xmlns:a14="http://schemas.microsoft.com/office/drawing/2010/main" val="0"/>
                </a:ext>
              </a:extLst>
            </a:blip>
            <a:srcRect l="13995" t="11770" r="15570" b="15570"/>
            <a:stretch/>
          </p:blipFill>
          <p:spPr>
            <a:xfrm>
              <a:off x="6080125" y="3290283"/>
              <a:ext cx="1317866" cy="1359483"/>
            </a:xfrm>
            <a:prstGeom prst="rect">
              <a:avLst/>
            </a:prstGeom>
          </p:spPr>
        </p:pic>
        <p:sp>
          <p:nvSpPr>
            <p:cNvPr id="6" name="TextBox 5"/>
            <p:cNvSpPr txBox="1"/>
            <p:nvPr/>
          </p:nvSpPr>
          <p:spPr>
            <a:xfrm>
              <a:off x="1603375" y="3708415"/>
              <a:ext cx="1864190" cy="523220"/>
            </a:xfrm>
            <a:prstGeom prst="rect">
              <a:avLst/>
            </a:prstGeom>
            <a:noFill/>
          </p:spPr>
          <p:txBody>
            <a:bodyPr wrap="square" rtlCol="0">
              <a:spAutoFit/>
            </a:bodyPr>
            <a:lstStyle/>
            <a:p>
              <a:pPr algn="ctr"/>
              <a:r>
                <a:rPr lang="en-US" sz="2800" dirty="0" smtClean="0"/>
                <a:t>“BALL”</a:t>
              </a:r>
              <a:endParaRPr lang="en-US" sz="2800" dirty="0"/>
            </a:p>
          </p:txBody>
        </p:sp>
        <p:cxnSp>
          <p:nvCxnSpPr>
            <p:cNvPr id="7" name="Straight Connector 6"/>
            <p:cNvCxnSpPr/>
            <p:nvPr/>
          </p:nvCxnSpPr>
          <p:spPr>
            <a:xfrm>
              <a:off x="3615856" y="3970025"/>
              <a:ext cx="195626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2" name="Picture 11" descr="memcurve.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0666" y="4388835"/>
            <a:ext cx="3504207" cy="2147288"/>
          </a:xfrm>
          <a:prstGeom prst="rect">
            <a:avLst/>
          </a:prstGeom>
        </p:spPr>
      </p:pic>
    </p:spTree>
    <p:extLst>
      <p:ext uri="{BB962C8B-B14F-4D97-AF65-F5344CB8AC3E}">
        <p14:creationId xmlns:p14="http://schemas.microsoft.com/office/powerpoint/2010/main" val="30469569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5-18 at 5.22.46 PM.png"/>
          <p:cNvPicPr>
            <a:picLocks noChangeAspect="1"/>
          </p:cNvPicPr>
          <p:nvPr/>
        </p:nvPicPr>
        <p:blipFill rotWithShape="1">
          <a:blip r:embed="rId3">
            <a:extLst>
              <a:ext uri="{28A0092B-C50C-407E-A947-70E740481C1C}">
                <a14:useLocalDpi xmlns:a14="http://schemas.microsoft.com/office/drawing/2010/main" val="0"/>
              </a:ext>
            </a:extLst>
          </a:blip>
          <a:srcRect l="1" r="457"/>
          <a:stretch/>
        </p:blipFill>
        <p:spPr>
          <a:xfrm>
            <a:off x="440180" y="1978024"/>
            <a:ext cx="8098128" cy="4022949"/>
          </a:xfrm>
          <a:prstGeom prst="rect">
            <a:avLst/>
          </a:prstGeom>
        </p:spPr>
      </p:pic>
      <p:sp>
        <p:nvSpPr>
          <p:cNvPr id="2" name="Slide Number Placeholder 1"/>
          <p:cNvSpPr>
            <a:spLocks noGrp="1"/>
          </p:cNvSpPr>
          <p:nvPr>
            <p:ph type="sldNum" sz="quarter" idx="12"/>
          </p:nvPr>
        </p:nvSpPr>
        <p:spPr/>
        <p:txBody>
          <a:bodyPr/>
          <a:lstStyle/>
          <a:p>
            <a:fld id="{BC54C2B4-DF28-EE4B-9E33-D0C1AB7630B7}" type="slidenum">
              <a:rPr lang="en-US" smtClean="0"/>
              <a:t>20</a:t>
            </a:fld>
            <a:endParaRPr lang="en-US"/>
          </a:p>
        </p:txBody>
      </p:sp>
      <p:pic>
        <p:nvPicPr>
          <p:cNvPr id="3" name="Picture 2" descr="Screen Shot 2014-05-18 at 5.22.46 PM.png"/>
          <p:cNvPicPr>
            <a:picLocks noChangeAspect="1"/>
          </p:cNvPicPr>
          <p:nvPr/>
        </p:nvPicPr>
        <p:blipFill rotWithShape="1">
          <a:blip r:embed="rId3">
            <a:extLst>
              <a:ext uri="{28A0092B-C50C-407E-A947-70E740481C1C}">
                <a14:useLocalDpi xmlns:a14="http://schemas.microsoft.com/office/drawing/2010/main" val="0"/>
              </a:ext>
            </a:extLst>
          </a:blip>
          <a:srcRect r="69386"/>
          <a:stretch/>
        </p:blipFill>
        <p:spPr>
          <a:xfrm>
            <a:off x="440180" y="1978024"/>
            <a:ext cx="2490589" cy="4022949"/>
          </a:xfrm>
          <a:prstGeom prst="rect">
            <a:avLst/>
          </a:prstGeom>
        </p:spPr>
      </p:pic>
      <p:sp>
        <p:nvSpPr>
          <p:cNvPr id="4" name="TextBox 3"/>
          <p:cNvSpPr txBox="1"/>
          <p:nvPr/>
        </p:nvSpPr>
        <p:spPr>
          <a:xfrm>
            <a:off x="381000" y="421660"/>
            <a:ext cx="6889750" cy="954107"/>
          </a:xfrm>
          <a:prstGeom prst="rect">
            <a:avLst/>
          </a:prstGeom>
          <a:noFill/>
        </p:spPr>
        <p:txBody>
          <a:bodyPr wrap="square" rtlCol="0">
            <a:spAutoFit/>
          </a:bodyPr>
          <a:lstStyle/>
          <a:p>
            <a:r>
              <a:rPr lang="en-US" sz="2800" b="1" dirty="0" smtClean="0">
                <a:latin typeface="Helvetica"/>
                <a:cs typeface="Helvetica"/>
              </a:rPr>
              <a:t>Tracking multiple alternatives </a:t>
            </a:r>
            <a:r>
              <a:rPr lang="en-US" sz="2800" dirty="0" smtClean="0">
                <a:latin typeface="Helvetica"/>
                <a:cs typeface="Helvetica"/>
              </a:rPr>
              <a:t>at all levels of attention and memory demands</a:t>
            </a:r>
            <a:endParaRPr lang="en-US" sz="2800" dirty="0">
              <a:latin typeface="Helvetica"/>
              <a:cs typeface="Helvetica"/>
            </a:endParaRPr>
          </a:p>
        </p:txBody>
      </p:sp>
      <p:pic>
        <p:nvPicPr>
          <p:cNvPr id="6" name="Picture 5" descr="Screen Shot 2014-05-18 at 5.22.46 PM.png"/>
          <p:cNvPicPr>
            <a:picLocks noChangeAspect="1"/>
          </p:cNvPicPr>
          <p:nvPr/>
        </p:nvPicPr>
        <p:blipFill rotWithShape="1">
          <a:blip r:embed="rId3">
            <a:extLst>
              <a:ext uri="{28A0092B-C50C-407E-A947-70E740481C1C}">
                <a14:useLocalDpi xmlns:a14="http://schemas.microsoft.com/office/drawing/2010/main" val="0"/>
              </a:ext>
            </a:extLst>
          </a:blip>
          <a:srcRect l="1" t="92649" r="457"/>
          <a:stretch/>
        </p:blipFill>
        <p:spPr>
          <a:xfrm>
            <a:off x="440180" y="5705231"/>
            <a:ext cx="8098128" cy="295742"/>
          </a:xfrm>
          <a:prstGeom prst="rect">
            <a:avLst/>
          </a:prstGeom>
        </p:spPr>
      </p:pic>
    </p:spTree>
    <p:extLst>
      <p:ext uri="{BB962C8B-B14F-4D97-AF65-F5344CB8AC3E}">
        <p14:creationId xmlns:p14="http://schemas.microsoft.com/office/powerpoint/2010/main" val="9781634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21</a:t>
            </a:fld>
            <a:endParaRPr lang="en-US"/>
          </a:p>
        </p:txBody>
      </p:sp>
      <p:sp>
        <p:nvSpPr>
          <p:cNvPr id="23" name="Title 1"/>
          <p:cNvSpPr txBox="1">
            <a:spLocks/>
          </p:cNvSpPr>
          <p:nvPr/>
        </p:nvSpPr>
        <p:spPr>
          <a:xfrm>
            <a:off x="488042" y="115887"/>
            <a:ext cx="7086554" cy="219852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endParaRPr lang="en-US" sz="2800" dirty="0"/>
          </a:p>
        </p:txBody>
      </p:sp>
      <p:sp>
        <p:nvSpPr>
          <p:cNvPr id="18" name="TextBox 17"/>
          <p:cNvSpPr txBox="1"/>
          <p:nvPr/>
        </p:nvSpPr>
        <p:spPr>
          <a:xfrm>
            <a:off x="4959047" y="6356350"/>
            <a:ext cx="3188306" cy="338554"/>
          </a:xfrm>
          <a:prstGeom prst="rect">
            <a:avLst/>
          </a:prstGeom>
          <a:noFill/>
        </p:spPr>
        <p:txBody>
          <a:bodyPr wrap="square" rtlCol="0">
            <a:spAutoFit/>
          </a:bodyPr>
          <a:lstStyle/>
          <a:p>
            <a:pPr algn="ctr"/>
            <a:r>
              <a:rPr lang="en-US" sz="1600" dirty="0" err="1" smtClean="0">
                <a:solidFill>
                  <a:srgbClr val="7F7F7F"/>
                </a:solidFill>
                <a:latin typeface="Helvetica Light"/>
                <a:cs typeface="Helvetica Light"/>
              </a:rPr>
              <a:t>Yurovsky</a:t>
            </a:r>
            <a:r>
              <a:rPr lang="en-US" sz="1600" dirty="0" smtClean="0">
                <a:solidFill>
                  <a:srgbClr val="7F7F7F"/>
                </a:solidFill>
                <a:latin typeface="Helvetica Light"/>
                <a:cs typeface="Helvetica Light"/>
              </a:rPr>
              <a:t> &amp; Frank (under review)</a:t>
            </a:r>
            <a:endParaRPr lang="en-US" sz="1600" dirty="0">
              <a:solidFill>
                <a:srgbClr val="7F7F7F"/>
              </a:solidFill>
              <a:latin typeface="Helvetica Light"/>
              <a:cs typeface="Helvetica Light"/>
            </a:endParaRPr>
          </a:p>
        </p:txBody>
      </p:sp>
      <p:pic>
        <p:nvPicPr>
          <p:cNvPr id="2" name="Picture 1" descr="Screen Shot 2014-05-18 at 6.02.30 PM.png"/>
          <p:cNvPicPr>
            <a:picLocks noChangeAspect="1"/>
          </p:cNvPicPr>
          <p:nvPr/>
        </p:nvPicPr>
        <p:blipFill rotWithShape="1">
          <a:blip r:embed="rId3">
            <a:extLst>
              <a:ext uri="{28A0092B-C50C-407E-A947-70E740481C1C}">
                <a14:useLocalDpi xmlns:a14="http://schemas.microsoft.com/office/drawing/2010/main" val="0"/>
              </a:ext>
            </a:extLst>
          </a:blip>
          <a:srcRect b="16091"/>
          <a:stretch/>
        </p:blipFill>
        <p:spPr>
          <a:xfrm>
            <a:off x="488042" y="2634365"/>
            <a:ext cx="2839056" cy="3013275"/>
          </a:xfrm>
          <a:prstGeom prst="rect">
            <a:avLst/>
          </a:prstGeom>
        </p:spPr>
      </p:pic>
      <p:pic>
        <p:nvPicPr>
          <p:cNvPr id="5" name="Picture 4" descr="Screen Shot 2014-05-18 at 6.02.36 PM.png"/>
          <p:cNvPicPr>
            <a:picLocks noChangeAspect="1"/>
          </p:cNvPicPr>
          <p:nvPr/>
        </p:nvPicPr>
        <p:blipFill rotWithShape="1">
          <a:blip r:embed="rId4">
            <a:extLst>
              <a:ext uri="{28A0092B-C50C-407E-A947-70E740481C1C}">
                <a14:useLocalDpi xmlns:a14="http://schemas.microsoft.com/office/drawing/2010/main" val="0"/>
              </a:ext>
            </a:extLst>
          </a:blip>
          <a:srcRect b="17782"/>
          <a:stretch/>
        </p:blipFill>
        <p:spPr>
          <a:xfrm>
            <a:off x="5973704" y="2562927"/>
            <a:ext cx="2713096" cy="3156150"/>
          </a:xfrm>
          <a:prstGeom prst="rect">
            <a:avLst/>
          </a:prstGeom>
        </p:spPr>
      </p:pic>
      <p:sp>
        <p:nvSpPr>
          <p:cNvPr id="6" name="Rectangle 5"/>
          <p:cNvSpPr/>
          <p:nvPr/>
        </p:nvSpPr>
        <p:spPr>
          <a:xfrm>
            <a:off x="488042" y="608012"/>
            <a:ext cx="7131353" cy="1354217"/>
          </a:xfrm>
          <a:prstGeom prst="rect">
            <a:avLst/>
          </a:prstGeom>
        </p:spPr>
        <p:txBody>
          <a:bodyPr wrap="square">
            <a:spAutoFit/>
          </a:bodyPr>
          <a:lstStyle/>
          <a:p>
            <a:pPr>
              <a:defRPr/>
            </a:pPr>
            <a:r>
              <a:rPr lang="en-US" sz="3200" dirty="0" smtClean="0">
                <a:latin typeface="Helvetica Light"/>
                <a:cs typeface="Helvetica Light"/>
              </a:rPr>
              <a:t>Type of representation is </a:t>
            </a:r>
            <a:r>
              <a:rPr lang="en-US" sz="3200" dirty="0">
                <a:latin typeface="Helvetica Light"/>
                <a:cs typeface="Helvetica Light"/>
              </a:rPr>
              <a:t>influenced by </a:t>
            </a:r>
            <a:r>
              <a:rPr lang="en-US" sz="3200" b="1" dirty="0" smtClean="0">
                <a:latin typeface="Helvetica"/>
                <a:cs typeface="Helvetica"/>
              </a:rPr>
              <a:t>selection strength</a:t>
            </a:r>
            <a:endParaRPr lang="en-US" sz="3200" dirty="0">
              <a:latin typeface="Helvetica Light"/>
              <a:cs typeface="Helvetica Light"/>
            </a:endParaRPr>
          </a:p>
          <a:p>
            <a:pPr>
              <a:defRPr/>
            </a:pPr>
            <a:endParaRPr lang="en-US" dirty="0">
              <a:latin typeface="Helvetica"/>
            </a:endParaRPr>
          </a:p>
        </p:txBody>
      </p:sp>
      <p:cxnSp>
        <p:nvCxnSpPr>
          <p:cNvPr id="15" name="Straight Connector 14"/>
          <p:cNvCxnSpPr/>
          <p:nvPr/>
        </p:nvCxnSpPr>
        <p:spPr>
          <a:xfrm>
            <a:off x="3048001" y="4460875"/>
            <a:ext cx="2710781" cy="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307560" y="4013391"/>
            <a:ext cx="2163210" cy="369332"/>
          </a:xfrm>
          <a:prstGeom prst="rect">
            <a:avLst/>
          </a:prstGeom>
          <a:noFill/>
        </p:spPr>
        <p:txBody>
          <a:bodyPr wrap="square" rtlCol="0">
            <a:spAutoFit/>
          </a:bodyPr>
          <a:lstStyle/>
          <a:p>
            <a:r>
              <a:rPr lang="en-US" b="1" dirty="0">
                <a:latin typeface="Helvetica"/>
                <a:cs typeface="Helvetica"/>
              </a:rPr>
              <a:t>selection </a:t>
            </a:r>
            <a:r>
              <a:rPr lang="en-US" b="1" dirty="0" smtClean="0">
                <a:latin typeface="Helvetica"/>
                <a:cs typeface="Helvetica"/>
              </a:rPr>
              <a:t>strength</a:t>
            </a:r>
            <a:endParaRPr lang="en-US" dirty="0">
              <a:latin typeface="Helvetica Light"/>
              <a:cs typeface="Helvetica Light"/>
            </a:endParaRPr>
          </a:p>
        </p:txBody>
      </p:sp>
      <p:sp>
        <p:nvSpPr>
          <p:cNvPr id="22" name="Rectangle 21"/>
          <p:cNvSpPr/>
          <p:nvPr/>
        </p:nvSpPr>
        <p:spPr>
          <a:xfrm>
            <a:off x="8229600" y="3945782"/>
            <a:ext cx="914400" cy="39053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804992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22</a:t>
            </a:fld>
            <a:endParaRPr lang="en-US"/>
          </a:p>
        </p:txBody>
      </p:sp>
      <p:sp>
        <p:nvSpPr>
          <p:cNvPr id="23" name="Title 1"/>
          <p:cNvSpPr txBox="1">
            <a:spLocks/>
          </p:cNvSpPr>
          <p:nvPr/>
        </p:nvSpPr>
        <p:spPr>
          <a:xfrm>
            <a:off x="532841" y="4659479"/>
            <a:ext cx="7086554" cy="219852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endParaRPr lang="en-US" sz="2800" dirty="0"/>
          </a:p>
        </p:txBody>
      </p:sp>
      <p:sp>
        <p:nvSpPr>
          <p:cNvPr id="6" name="Rectangle 5"/>
          <p:cNvSpPr/>
          <p:nvPr/>
        </p:nvSpPr>
        <p:spPr>
          <a:xfrm>
            <a:off x="488042" y="253882"/>
            <a:ext cx="7131353" cy="1384995"/>
          </a:xfrm>
          <a:prstGeom prst="rect">
            <a:avLst/>
          </a:prstGeom>
        </p:spPr>
        <p:txBody>
          <a:bodyPr wrap="square">
            <a:spAutoFit/>
          </a:bodyPr>
          <a:lstStyle/>
          <a:p>
            <a:r>
              <a:rPr lang="en-US" sz="2800" b="1" dirty="0" smtClean="0">
                <a:latin typeface="Helvetica "/>
                <a:cs typeface="Helvetica "/>
              </a:rPr>
              <a:t>Hypothesis: </a:t>
            </a:r>
            <a:r>
              <a:rPr lang="en-US" sz="2800" dirty="0" smtClean="0">
                <a:latin typeface="Helvetica Light"/>
                <a:cs typeface="Helvetica Light"/>
              </a:rPr>
              <a:t>social </a:t>
            </a:r>
            <a:r>
              <a:rPr lang="en-US" sz="2800" dirty="0">
                <a:latin typeface="Helvetica Light"/>
                <a:cs typeface="Helvetica Light"/>
              </a:rPr>
              <a:t>information </a:t>
            </a:r>
            <a:r>
              <a:rPr lang="en-US" sz="2800" dirty="0" smtClean="0">
                <a:latin typeface="Helvetica Light"/>
                <a:cs typeface="Helvetica Light"/>
              </a:rPr>
              <a:t>modulates selection strength which could influence the learner’s representation</a:t>
            </a:r>
            <a:endParaRPr lang="en-US" sz="2800" dirty="0">
              <a:latin typeface="Helvetica Light"/>
              <a:cs typeface="Helvetica Light"/>
            </a:endParaRPr>
          </a:p>
        </p:txBody>
      </p:sp>
      <p:pic>
        <p:nvPicPr>
          <p:cNvPr id="2" name="Picture 1" descr="Screen Shot 2014-05-18 at 6.02.30 PM.png"/>
          <p:cNvPicPr>
            <a:picLocks noChangeAspect="1"/>
          </p:cNvPicPr>
          <p:nvPr/>
        </p:nvPicPr>
        <p:blipFill rotWithShape="1">
          <a:blip r:embed="rId3">
            <a:extLst>
              <a:ext uri="{28A0092B-C50C-407E-A947-70E740481C1C}">
                <a14:useLocalDpi xmlns:a14="http://schemas.microsoft.com/office/drawing/2010/main" val="0"/>
              </a:ext>
            </a:extLst>
          </a:blip>
          <a:srcRect b="16091"/>
          <a:stretch/>
        </p:blipFill>
        <p:spPr>
          <a:xfrm>
            <a:off x="5301919" y="4253414"/>
            <a:ext cx="2205712" cy="2341066"/>
          </a:xfrm>
          <a:prstGeom prst="rect">
            <a:avLst/>
          </a:prstGeom>
        </p:spPr>
      </p:pic>
      <p:pic>
        <p:nvPicPr>
          <p:cNvPr id="5" name="Picture 4" descr="Screen Shot 2014-05-18 at 6.02.36 PM.png"/>
          <p:cNvPicPr>
            <a:picLocks noChangeAspect="1"/>
          </p:cNvPicPr>
          <p:nvPr/>
        </p:nvPicPr>
        <p:blipFill rotWithShape="1">
          <a:blip r:embed="rId4">
            <a:extLst>
              <a:ext uri="{28A0092B-C50C-407E-A947-70E740481C1C}">
                <a14:useLocalDpi xmlns:a14="http://schemas.microsoft.com/office/drawing/2010/main" val="0"/>
              </a:ext>
            </a:extLst>
          </a:blip>
          <a:srcRect b="17782"/>
          <a:stretch/>
        </p:blipFill>
        <p:spPr>
          <a:xfrm>
            <a:off x="1127248" y="4240102"/>
            <a:ext cx="2107852" cy="2452068"/>
          </a:xfrm>
          <a:prstGeom prst="rect">
            <a:avLst/>
          </a:prstGeom>
        </p:spPr>
      </p:pic>
      <p:grpSp>
        <p:nvGrpSpPr>
          <p:cNvPr id="27" name="Group 26"/>
          <p:cNvGrpSpPr/>
          <p:nvPr/>
        </p:nvGrpSpPr>
        <p:grpSpPr>
          <a:xfrm>
            <a:off x="1259318" y="1998221"/>
            <a:ext cx="6150620" cy="1767058"/>
            <a:chOff x="1398437" y="4634824"/>
            <a:chExt cx="6150620" cy="1767058"/>
          </a:xfrm>
        </p:grpSpPr>
        <p:pic>
          <p:nvPicPr>
            <p:cNvPr id="9" name="Picture 8" descr="baby_surrounded_toy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7526" y="4659479"/>
              <a:ext cx="1771531" cy="1742403"/>
            </a:xfrm>
            <a:prstGeom prst="rect">
              <a:avLst/>
            </a:prstGeom>
          </p:spPr>
        </p:pic>
        <p:cxnSp>
          <p:nvCxnSpPr>
            <p:cNvPr id="14" name="Straight Connector 13"/>
            <p:cNvCxnSpPr/>
            <p:nvPr/>
          </p:nvCxnSpPr>
          <p:spPr>
            <a:xfrm>
              <a:off x="3508315" y="5508076"/>
              <a:ext cx="1861765" cy="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pic>
          <p:nvPicPr>
            <p:cNvPr id="16" name="Picture 15" descr="dreamstime_m_13026754.jpg"/>
            <p:cNvPicPr>
              <a:picLocks noChangeAspect="1"/>
            </p:cNvPicPr>
            <p:nvPr/>
          </p:nvPicPr>
          <p:blipFill rotWithShape="1">
            <a:blip r:embed="rId6">
              <a:extLst>
                <a:ext uri="{28A0092B-C50C-407E-A947-70E740481C1C}">
                  <a14:useLocalDpi xmlns:a14="http://schemas.microsoft.com/office/drawing/2010/main" val="0"/>
                </a:ext>
              </a:extLst>
            </a:blip>
            <a:srcRect l="11492" r="17575"/>
            <a:stretch/>
          </p:blipFill>
          <p:spPr>
            <a:xfrm>
              <a:off x="1398437" y="4634824"/>
              <a:ext cx="1945200" cy="1746504"/>
            </a:xfrm>
            <a:prstGeom prst="rect">
              <a:avLst/>
            </a:prstGeom>
          </p:spPr>
        </p:pic>
        <p:sp>
          <p:nvSpPr>
            <p:cNvPr id="21" name="TextBox 20"/>
            <p:cNvSpPr txBox="1"/>
            <p:nvPr/>
          </p:nvSpPr>
          <p:spPr>
            <a:xfrm>
              <a:off x="3343637" y="5123226"/>
              <a:ext cx="2163210" cy="338554"/>
            </a:xfrm>
            <a:prstGeom prst="rect">
              <a:avLst/>
            </a:prstGeom>
            <a:noFill/>
          </p:spPr>
          <p:txBody>
            <a:bodyPr wrap="square" rtlCol="0">
              <a:spAutoFit/>
            </a:bodyPr>
            <a:lstStyle/>
            <a:p>
              <a:pPr algn="ctr"/>
              <a:r>
                <a:rPr lang="en-US" sz="1600" b="1" dirty="0" smtClean="0">
                  <a:latin typeface=""/>
                  <a:cs typeface=""/>
                </a:rPr>
                <a:t>uncertainty</a:t>
              </a:r>
              <a:endParaRPr lang="en-US" sz="1600" b="1" dirty="0">
                <a:latin typeface=""/>
                <a:cs typeface=""/>
              </a:endParaRPr>
            </a:p>
          </p:txBody>
        </p:sp>
      </p:grpSp>
      <p:sp>
        <p:nvSpPr>
          <p:cNvPr id="26" name="Rectangle 25"/>
          <p:cNvSpPr/>
          <p:nvPr/>
        </p:nvSpPr>
        <p:spPr>
          <a:xfrm>
            <a:off x="7162195" y="5462104"/>
            <a:ext cx="914400" cy="39053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0189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427537" cy="1143000"/>
          </a:xfrm>
        </p:spPr>
        <p:txBody>
          <a:bodyPr>
            <a:normAutofit/>
          </a:bodyPr>
          <a:lstStyle/>
          <a:p>
            <a:pPr algn="l"/>
            <a:r>
              <a:rPr lang="en-US" dirty="0"/>
              <a:t>R</a:t>
            </a:r>
            <a:r>
              <a:rPr lang="en-US" dirty="0" smtClean="0"/>
              <a:t>oadmap </a:t>
            </a:r>
            <a:endParaRPr lang="en-US" dirty="0"/>
          </a:p>
        </p:txBody>
      </p:sp>
      <p:sp>
        <p:nvSpPr>
          <p:cNvPr id="3" name="Content Placeholder 2"/>
          <p:cNvSpPr>
            <a:spLocks noGrp="1"/>
          </p:cNvSpPr>
          <p:nvPr>
            <p:ph idx="1"/>
          </p:nvPr>
        </p:nvSpPr>
        <p:spPr>
          <a:xfrm>
            <a:off x="1335302" y="1689756"/>
            <a:ext cx="7193751" cy="4525963"/>
          </a:xfrm>
        </p:spPr>
        <p:txBody>
          <a:bodyPr>
            <a:normAutofit/>
          </a:bodyPr>
          <a:lstStyle/>
          <a:p>
            <a:pPr marL="0" indent="0">
              <a:buNone/>
            </a:pPr>
            <a:r>
              <a:rPr lang="en-US" sz="3100" dirty="0">
                <a:latin typeface="Helvetica Light"/>
                <a:cs typeface="Helvetica Light"/>
              </a:rPr>
              <a:t>Different ways to reduce referential uncertainty</a:t>
            </a:r>
          </a:p>
          <a:p>
            <a:pPr marL="0" indent="0">
              <a:buNone/>
            </a:pPr>
            <a:endParaRPr lang="en-US" sz="3100" dirty="0" smtClean="0">
              <a:latin typeface="Helvetica Light"/>
              <a:cs typeface="Helvetica Light"/>
            </a:endParaRPr>
          </a:p>
          <a:p>
            <a:pPr marL="0" indent="0">
              <a:buNone/>
            </a:pPr>
            <a:r>
              <a:rPr lang="en-US" sz="3100" dirty="0" smtClean="0">
                <a:latin typeface="Helvetica Light"/>
                <a:cs typeface="Helvetica Light"/>
              </a:rPr>
              <a:t>Debate </a:t>
            </a:r>
            <a:r>
              <a:rPr lang="en-US" sz="3100" dirty="0">
                <a:latin typeface="Helvetica Light"/>
                <a:cs typeface="Helvetica Light"/>
              </a:rPr>
              <a:t>about the </a:t>
            </a:r>
            <a:r>
              <a:rPr lang="en-US" sz="3100" dirty="0" smtClean="0">
                <a:latin typeface="Helvetica Light"/>
                <a:cs typeface="Helvetica Light"/>
              </a:rPr>
              <a:t>process </a:t>
            </a:r>
            <a:r>
              <a:rPr lang="en-US" sz="3100" dirty="0">
                <a:latin typeface="Helvetica Light"/>
                <a:cs typeface="Helvetica Light"/>
              </a:rPr>
              <a:t>underlying cross-situational word learning</a:t>
            </a:r>
          </a:p>
          <a:p>
            <a:pPr marL="0" indent="0">
              <a:buNone/>
            </a:pPr>
            <a:endParaRPr lang="en-US" sz="3100" dirty="0">
              <a:latin typeface="Helvetica Light"/>
              <a:cs typeface="Helvetica Light"/>
            </a:endParaRPr>
          </a:p>
          <a:p>
            <a:pPr marL="0" indent="0">
              <a:buNone/>
            </a:pPr>
            <a:r>
              <a:rPr lang="en-US" sz="3100" dirty="0">
                <a:latin typeface="Helvetica Light"/>
                <a:cs typeface="Helvetica Light"/>
              </a:rPr>
              <a:t>A novel, large-scale experiment and computational model</a:t>
            </a:r>
          </a:p>
        </p:txBody>
      </p:sp>
      <p:sp>
        <p:nvSpPr>
          <p:cNvPr id="4" name="Slide Number Placeholder 3"/>
          <p:cNvSpPr>
            <a:spLocks noGrp="1"/>
          </p:cNvSpPr>
          <p:nvPr>
            <p:ph type="sldNum" sz="quarter" idx="12"/>
          </p:nvPr>
        </p:nvSpPr>
        <p:spPr/>
        <p:txBody>
          <a:bodyPr/>
          <a:lstStyle/>
          <a:p>
            <a:fld id="{86484AF0-C50E-614A-9E2C-D16F32E0B9E3}" type="slidenum">
              <a:rPr lang="en-US" smtClean="0"/>
              <a:t>23</a:t>
            </a:fld>
            <a:endParaRPr lang="en-US"/>
          </a:p>
        </p:txBody>
      </p:sp>
    </p:spTree>
    <p:extLst>
      <p:ext uri="{BB962C8B-B14F-4D97-AF65-F5344CB8AC3E}">
        <p14:creationId xmlns:p14="http://schemas.microsoft.com/office/powerpoint/2010/main" val="36387670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par>
                                <p:cTn id="8" presetID="9" presetClass="emph" presetSubtype="0" nodeType="withEffect">
                                  <p:stCondLst>
                                    <p:cond delay="0"/>
                                  </p:stCondLst>
                                  <p:childTnLst>
                                    <p:set>
                                      <p:cBhvr rctx="PPT">
                                        <p:cTn id="9" dur="indefinite"/>
                                        <p:tgtEl>
                                          <p:spTgt spid="3">
                                            <p:txEl>
                                              <p:pRg st="2" end="2"/>
                                            </p:txEl>
                                          </p:spTgt>
                                        </p:tgtEl>
                                        <p:attrNameLst>
                                          <p:attrName>style.opacity</p:attrName>
                                        </p:attrNameLst>
                                      </p:cBhvr>
                                      <p:to>
                                        <p:strVal val="0.5"/>
                                      </p:to>
                                    </p:set>
                                    <p:animEffect filter="image" prLst="opacity: 0.5">
                                      <p:cBhvr rctx="IE">
                                        <p:cTn id="10" dur="indefinite"/>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24</a:t>
            </a:fld>
            <a:endParaRPr lang="en-US"/>
          </a:p>
        </p:txBody>
      </p:sp>
      <p:pic>
        <p:nvPicPr>
          <p:cNvPr id="5" name="Picture 4" descr="eyes_cen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156" y="2295802"/>
            <a:ext cx="1727526" cy="2014608"/>
          </a:xfrm>
          <a:prstGeom prst="rect">
            <a:avLst/>
          </a:prstGeom>
        </p:spPr>
      </p:pic>
      <p:sp>
        <p:nvSpPr>
          <p:cNvPr id="9" name="Title 1"/>
          <p:cNvSpPr txBox="1">
            <a:spLocks/>
          </p:cNvSpPr>
          <p:nvPr/>
        </p:nvSpPr>
        <p:spPr>
          <a:xfrm>
            <a:off x="457200" y="221166"/>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r>
              <a:rPr lang="en-US" sz="3200" dirty="0" smtClean="0">
                <a:solidFill>
                  <a:srgbClr val="000000"/>
                </a:solidFill>
              </a:rPr>
              <a:t>Including social information</a:t>
            </a:r>
          </a:p>
        </p:txBody>
      </p:sp>
      <p:sp>
        <p:nvSpPr>
          <p:cNvPr id="10" name="Content Placeholder 2"/>
          <p:cNvSpPr>
            <a:spLocks noGrp="1"/>
          </p:cNvSpPr>
          <p:nvPr>
            <p:ph idx="1"/>
          </p:nvPr>
        </p:nvSpPr>
        <p:spPr>
          <a:xfrm>
            <a:off x="1311443" y="5220037"/>
            <a:ext cx="6521115" cy="1069474"/>
          </a:xfrm>
        </p:spPr>
        <p:txBody>
          <a:bodyPr>
            <a:normAutofit/>
          </a:bodyPr>
          <a:lstStyle/>
          <a:p>
            <a:pPr marL="0" indent="0">
              <a:buNone/>
            </a:pPr>
            <a:r>
              <a:rPr lang="en-US" sz="2400" dirty="0" smtClean="0"/>
              <a:t>“You will </a:t>
            </a:r>
            <a:r>
              <a:rPr lang="en-US" sz="2400" dirty="0"/>
              <a:t>meet a speaker named Tina, who </a:t>
            </a:r>
            <a:endParaRPr lang="en-US" sz="2400" dirty="0" smtClean="0"/>
          </a:p>
          <a:p>
            <a:pPr marL="0" indent="0">
              <a:buNone/>
            </a:pPr>
            <a:r>
              <a:rPr lang="en-US" sz="2400" dirty="0" smtClean="0"/>
              <a:t>will </a:t>
            </a:r>
            <a:r>
              <a:rPr lang="en-US" sz="2400" dirty="0"/>
              <a:t>look at some objects and talk about them</a:t>
            </a:r>
            <a:r>
              <a:rPr lang="en-US" sz="2400" dirty="0" smtClean="0"/>
              <a:t>.”</a:t>
            </a:r>
            <a:endParaRPr lang="en-US" sz="2400" dirty="0"/>
          </a:p>
        </p:txBody>
      </p:sp>
    </p:spTree>
    <p:extLst>
      <p:ext uri="{BB962C8B-B14F-4D97-AF65-F5344CB8AC3E}">
        <p14:creationId xmlns:p14="http://schemas.microsoft.com/office/powerpoint/2010/main" val="154990807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25</a:t>
            </a:fld>
            <a:endParaRPr lang="en-US"/>
          </a:p>
        </p:txBody>
      </p:sp>
      <p:pic>
        <p:nvPicPr>
          <p:cNvPr id="5" name="Picture 4" descr="eyes_cen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156" y="2295802"/>
            <a:ext cx="1727526" cy="2014608"/>
          </a:xfrm>
          <a:prstGeom prst="rect">
            <a:avLst/>
          </a:prstGeom>
        </p:spPr>
      </p:pic>
      <p:pic>
        <p:nvPicPr>
          <p:cNvPr id="7" name="Picture 6" descr="Novel25.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0447" y="4785893"/>
            <a:ext cx="1572768" cy="1572768"/>
          </a:xfrm>
          <a:prstGeom prst="rect">
            <a:avLst/>
          </a:prstGeom>
        </p:spPr>
      </p:pic>
      <p:pic>
        <p:nvPicPr>
          <p:cNvPr id="8" name="Picture 7" descr="Novel1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5777" y="4787625"/>
            <a:ext cx="1572768" cy="1572768"/>
          </a:xfrm>
          <a:prstGeom prst="rect">
            <a:avLst/>
          </a:prstGeom>
        </p:spPr>
      </p:pic>
      <p:sp>
        <p:nvSpPr>
          <p:cNvPr id="9" name="Title 1"/>
          <p:cNvSpPr txBox="1">
            <a:spLocks/>
          </p:cNvSpPr>
          <p:nvPr/>
        </p:nvSpPr>
        <p:spPr>
          <a:xfrm>
            <a:off x="457200" y="221166"/>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r>
              <a:rPr lang="en-US" sz="3200" dirty="0" smtClean="0">
                <a:solidFill>
                  <a:schemeClr val="accent2"/>
                </a:solidFill>
              </a:rPr>
              <a:t>Non-social </a:t>
            </a:r>
            <a:r>
              <a:rPr lang="en-US" sz="3200" dirty="0" smtClean="0"/>
              <a:t>exposure trials</a:t>
            </a:r>
            <a:endParaRPr lang="en-US" sz="3200" dirty="0"/>
          </a:p>
        </p:txBody>
      </p:sp>
      <p:sp>
        <p:nvSpPr>
          <p:cNvPr id="10" name="Rectangle 9"/>
          <p:cNvSpPr/>
          <p:nvPr/>
        </p:nvSpPr>
        <p:spPr>
          <a:xfrm>
            <a:off x="2710447" y="4727279"/>
            <a:ext cx="1572769" cy="1661942"/>
          </a:xfrm>
          <a:prstGeom prst="rect">
            <a:avLst/>
          </a:prstGeom>
          <a:noFill/>
          <a:ln w="57150" cmpd="sng">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Tree>
    <p:extLst>
      <p:ext uri="{BB962C8B-B14F-4D97-AF65-F5344CB8AC3E}">
        <p14:creationId xmlns:p14="http://schemas.microsoft.com/office/powerpoint/2010/main" val="2493443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26</a:t>
            </a:fld>
            <a:endParaRPr lang="en-US"/>
          </a:p>
        </p:txBody>
      </p:sp>
      <p:pic>
        <p:nvPicPr>
          <p:cNvPr id="5" name="Picture 4" descr="eyes_cen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156" y="2295802"/>
            <a:ext cx="1727526" cy="2014608"/>
          </a:xfrm>
          <a:prstGeom prst="rect">
            <a:avLst/>
          </a:prstGeom>
        </p:spPr>
      </p:pic>
      <p:pic>
        <p:nvPicPr>
          <p:cNvPr id="7" name="Picture 6" descr="Novel25.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0447" y="4785893"/>
            <a:ext cx="1572768" cy="1572768"/>
          </a:xfrm>
          <a:prstGeom prst="rect">
            <a:avLst/>
          </a:prstGeom>
        </p:spPr>
      </p:pic>
      <p:pic>
        <p:nvPicPr>
          <p:cNvPr id="8" name="Picture 7" descr="Novel1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5777" y="4787625"/>
            <a:ext cx="1572768" cy="1572768"/>
          </a:xfrm>
          <a:prstGeom prst="rect">
            <a:avLst/>
          </a:prstGeom>
        </p:spPr>
      </p:pic>
      <p:sp>
        <p:nvSpPr>
          <p:cNvPr id="17" name="Title 1"/>
          <p:cNvSpPr>
            <a:spLocks noGrp="1"/>
          </p:cNvSpPr>
          <p:nvPr>
            <p:ph type="title"/>
          </p:nvPr>
        </p:nvSpPr>
        <p:spPr>
          <a:xfrm>
            <a:off x="457200" y="221166"/>
            <a:ext cx="8229600" cy="1143000"/>
          </a:xfrm>
        </p:spPr>
        <p:txBody>
          <a:bodyPr>
            <a:normAutofit/>
          </a:bodyPr>
          <a:lstStyle/>
          <a:p>
            <a:pPr algn="l"/>
            <a:r>
              <a:rPr lang="en-US" sz="3200" dirty="0" smtClean="0">
                <a:solidFill>
                  <a:srgbClr val="4BACC6"/>
                </a:solidFill>
              </a:rPr>
              <a:t>Social </a:t>
            </a:r>
            <a:r>
              <a:rPr lang="en-US" sz="3200" dirty="0"/>
              <a:t>e</a:t>
            </a:r>
            <a:r>
              <a:rPr lang="en-US" sz="3200" dirty="0" smtClean="0"/>
              <a:t>xposure trials</a:t>
            </a:r>
            <a:endParaRPr lang="en-US" sz="3200" dirty="0"/>
          </a:p>
        </p:txBody>
      </p:sp>
      <p:pic>
        <p:nvPicPr>
          <p:cNvPr id="18" name="Picture 17" descr="eyes_down_mid_left.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9948" y="2166246"/>
            <a:ext cx="1821105" cy="2123737"/>
          </a:xfrm>
          <a:prstGeom prst="rect">
            <a:avLst/>
          </a:prstGeom>
        </p:spPr>
      </p:pic>
      <p:sp>
        <p:nvSpPr>
          <p:cNvPr id="9" name="Rectangle 8"/>
          <p:cNvSpPr/>
          <p:nvPr/>
        </p:nvSpPr>
        <p:spPr>
          <a:xfrm>
            <a:off x="2710447" y="4727279"/>
            <a:ext cx="1572769" cy="1661942"/>
          </a:xfrm>
          <a:prstGeom prst="rect">
            <a:avLst/>
          </a:prstGeom>
          <a:noFill/>
          <a:ln w="57150" cmpd="sng">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Tree>
    <p:extLst>
      <p:ext uri="{BB962C8B-B14F-4D97-AF65-F5344CB8AC3E}">
        <p14:creationId xmlns:p14="http://schemas.microsoft.com/office/powerpoint/2010/main" val="18217788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27</a:t>
            </a:fld>
            <a:endParaRPr lang="en-US"/>
          </a:p>
        </p:txBody>
      </p:sp>
      <p:pic>
        <p:nvPicPr>
          <p:cNvPr id="5" name="Picture 4" descr="eyes_cen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156" y="2295802"/>
            <a:ext cx="1727526" cy="2014608"/>
          </a:xfrm>
          <a:prstGeom prst="rect">
            <a:avLst/>
          </a:prstGeom>
        </p:spPr>
      </p:pic>
      <p:pic>
        <p:nvPicPr>
          <p:cNvPr id="7" name="Picture 6" descr="Novel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0447" y="4785893"/>
            <a:ext cx="1572768" cy="1572768"/>
          </a:xfrm>
          <a:prstGeom prst="rect">
            <a:avLst/>
          </a:prstGeom>
        </p:spPr>
      </p:pic>
      <p:pic>
        <p:nvPicPr>
          <p:cNvPr id="8" name="Picture 7" descr="Novel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777" y="4787625"/>
            <a:ext cx="1572768" cy="1572768"/>
          </a:xfrm>
          <a:prstGeom prst="rect">
            <a:avLst/>
          </a:prstGeom>
        </p:spPr>
      </p:pic>
      <p:sp>
        <p:nvSpPr>
          <p:cNvPr id="10" name="Title 1"/>
          <p:cNvSpPr>
            <a:spLocks noGrp="1"/>
          </p:cNvSpPr>
          <p:nvPr>
            <p:ph type="title"/>
          </p:nvPr>
        </p:nvSpPr>
        <p:spPr>
          <a:xfrm>
            <a:off x="457200" y="261270"/>
            <a:ext cx="8229600" cy="1143000"/>
          </a:xfrm>
        </p:spPr>
        <p:txBody>
          <a:bodyPr>
            <a:normAutofit/>
          </a:bodyPr>
          <a:lstStyle/>
          <a:p>
            <a:pPr algn="l"/>
            <a:r>
              <a:rPr lang="en-US" sz="3200" dirty="0" smtClean="0"/>
              <a:t>All test trials (same/switch) </a:t>
            </a:r>
            <a:br>
              <a:rPr lang="en-US" sz="3200" dirty="0" smtClean="0"/>
            </a:br>
            <a:r>
              <a:rPr lang="en-US" sz="3200" dirty="0" smtClean="0"/>
              <a:t>were “</a:t>
            </a:r>
            <a:r>
              <a:rPr lang="en-US" sz="3200" dirty="0" smtClean="0">
                <a:solidFill>
                  <a:schemeClr val="accent2"/>
                </a:solidFill>
              </a:rPr>
              <a:t>non-social</a:t>
            </a:r>
            <a:r>
              <a:rPr lang="en-US" sz="3200" dirty="0" smtClean="0"/>
              <a:t>”</a:t>
            </a:r>
            <a:endParaRPr lang="en-US" sz="3200" dirty="0"/>
          </a:p>
        </p:txBody>
      </p:sp>
      <p:sp>
        <p:nvSpPr>
          <p:cNvPr id="9" name="Rectangle 8"/>
          <p:cNvSpPr/>
          <p:nvPr/>
        </p:nvSpPr>
        <p:spPr>
          <a:xfrm>
            <a:off x="2710447" y="4727279"/>
            <a:ext cx="1572769" cy="1661942"/>
          </a:xfrm>
          <a:prstGeom prst="rect">
            <a:avLst/>
          </a:prstGeom>
          <a:noFill/>
          <a:ln w="57150" cmpd="sng">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Tree>
    <p:extLst>
      <p:ext uri="{BB962C8B-B14F-4D97-AF65-F5344CB8AC3E}">
        <p14:creationId xmlns:p14="http://schemas.microsoft.com/office/powerpoint/2010/main" val="15008201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28</a:t>
            </a:fld>
            <a:endParaRPr lang="en-US"/>
          </a:p>
        </p:txBody>
      </p:sp>
      <p:pic>
        <p:nvPicPr>
          <p:cNvPr id="5" name="Picture 4" descr="eyes_cen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156" y="2295802"/>
            <a:ext cx="1727526" cy="2014608"/>
          </a:xfrm>
          <a:prstGeom prst="rect">
            <a:avLst/>
          </a:prstGeom>
        </p:spPr>
      </p:pic>
      <p:pic>
        <p:nvPicPr>
          <p:cNvPr id="7" name="Picture 6" descr="Novel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0447" y="4785893"/>
            <a:ext cx="1572768" cy="1572768"/>
          </a:xfrm>
          <a:prstGeom prst="rect">
            <a:avLst/>
          </a:prstGeom>
        </p:spPr>
      </p:pic>
      <p:pic>
        <p:nvPicPr>
          <p:cNvPr id="8" name="Picture 7" descr="Novel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777" y="4787625"/>
            <a:ext cx="1572768" cy="1572768"/>
          </a:xfrm>
          <a:prstGeom prst="rect">
            <a:avLst/>
          </a:prstGeom>
        </p:spPr>
      </p:pic>
      <p:pic>
        <p:nvPicPr>
          <p:cNvPr id="9" name="Picture 8" descr="Novel6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4032" y="4787625"/>
            <a:ext cx="1572768" cy="1572768"/>
          </a:xfrm>
          <a:prstGeom prst="rect">
            <a:avLst/>
          </a:prstGeom>
        </p:spPr>
      </p:pic>
      <p:pic>
        <p:nvPicPr>
          <p:cNvPr id="10" name="Picture 9" descr="Novel61.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685" y="2606843"/>
            <a:ext cx="1572768" cy="1572768"/>
          </a:xfrm>
          <a:prstGeom prst="rect">
            <a:avLst/>
          </a:prstGeom>
        </p:spPr>
      </p:pic>
      <p:pic>
        <p:nvPicPr>
          <p:cNvPr id="11" name="Picture 10" descr="Novel68.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4032" y="2606843"/>
            <a:ext cx="1572768" cy="1572768"/>
          </a:xfrm>
          <a:prstGeom prst="rect">
            <a:avLst/>
          </a:prstGeom>
        </p:spPr>
      </p:pic>
      <p:pic>
        <p:nvPicPr>
          <p:cNvPr id="12" name="Picture 11" descr="Novel75.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0447" y="280737"/>
            <a:ext cx="1572768" cy="1572768"/>
          </a:xfrm>
          <a:prstGeom prst="rect">
            <a:avLst/>
          </a:prstGeom>
        </p:spPr>
      </p:pic>
      <p:pic>
        <p:nvPicPr>
          <p:cNvPr id="13" name="Picture 12" descr="Novel87.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55777" y="280737"/>
            <a:ext cx="1572768" cy="1572768"/>
          </a:xfrm>
          <a:prstGeom prst="rect">
            <a:avLst/>
          </a:prstGeom>
        </p:spPr>
      </p:pic>
      <p:pic>
        <p:nvPicPr>
          <p:cNvPr id="14" name="Picture 13" descr="Novel88.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4685" y="4751832"/>
            <a:ext cx="1572768" cy="1572768"/>
          </a:xfrm>
          <a:prstGeom prst="rect">
            <a:avLst/>
          </a:prstGeom>
        </p:spPr>
      </p:pic>
      <p:pic>
        <p:nvPicPr>
          <p:cNvPr id="15" name="Picture 14" descr="Novel61.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685" y="280737"/>
            <a:ext cx="1572768" cy="1572768"/>
          </a:xfrm>
          <a:prstGeom prst="rect">
            <a:avLst/>
          </a:prstGeom>
        </p:spPr>
      </p:pic>
      <p:pic>
        <p:nvPicPr>
          <p:cNvPr id="16" name="Picture 15" descr="Novel68.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4032" y="280737"/>
            <a:ext cx="1572768" cy="1572768"/>
          </a:xfrm>
          <a:prstGeom prst="rect">
            <a:avLst/>
          </a:prstGeom>
        </p:spPr>
      </p:pic>
    </p:spTree>
    <p:extLst>
      <p:ext uri="{BB962C8B-B14F-4D97-AF65-F5344CB8AC3E}">
        <p14:creationId xmlns:p14="http://schemas.microsoft.com/office/powerpoint/2010/main" val="22919764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5-11 at 11.06.03 PM.png"/>
          <p:cNvPicPr>
            <a:picLocks noChangeAspect="1"/>
          </p:cNvPicPr>
          <p:nvPr/>
        </p:nvPicPr>
        <p:blipFill rotWithShape="1">
          <a:blip r:embed="rId3">
            <a:extLst>
              <a:ext uri="{28A0092B-C50C-407E-A947-70E740481C1C}">
                <a14:useLocalDpi xmlns:a14="http://schemas.microsoft.com/office/drawing/2010/main" val="0"/>
              </a:ext>
            </a:extLst>
          </a:blip>
          <a:srcRect r="79213"/>
          <a:stretch/>
        </p:blipFill>
        <p:spPr>
          <a:xfrm>
            <a:off x="1410792" y="1222375"/>
            <a:ext cx="1376369" cy="5294545"/>
          </a:xfrm>
          <a:prstGeom prst="rect">
            <a:avLst/>
          </a:prstGeom>
        </p:spPr>
      </p:pic>
      <p:pic>
        <p:nvPicPr>
          <p:cNvPr id="20" name="Picture 19" descr="Screen Shot 2014-05-11 at 11.06.03 PM.png"/>
          <p:cNvPicPr>
            <a:picLocks noChangeAspect="1"/>
          </p:cNvPicPr>
          <p:nvPr/>
        </p:nvPicPr>
        <p:blipFill rotWithShape="1">
          <a:blip r:embed="rId3">
            <a:extLst>
              <a:ext uri="{28A0092B-C50C-407E-A947-70E740481C1C}">
                <a14:useLocalDpi xmlns:a14="http://schemas.microsoft.com/office/drawing/2010/main" val="0"/>
              </a:ext>
            </a:extLst>
          </a:blip>
          <a:srcRect l="-1" r="52066"/>
          <a:stretch/>
        </p:blipFill>
        <p:spPr>
          <a:xfrm>
            <a:off x="1410792" y="1222375"/>
            <a:ext cx="3173908" cy="5294545"/>
          </a:xfrm>
          <a:prstGeom prst="rect">
            <a:avLst/>
          </a:prstGeom>
        </p:spPr>
      </p:pic>
      <p:pic>
        <p:nvPicPr>
          <p:cNvPr id="21" name="Picture 20" descr="Screen Shot 2014-05-11 at 11.06.03 PM.png"/>
          <p:cNvPicPr>
            <a:picLocks noChangeAspect="1"/>
          </p:cNvPicPr>
          <p:nvPr/>
        </p:nvPicPr>
        <p:blipFill rotWithShape="1">
          <a:blip r:embed="rId3">
            <a:extLst>
              <a:ext uri="{28A0092B-C50C-407E-A947-70E740481C1C}">
                <a14:useLocalDpi xmlns:a14="http://schemas.microsoft.com/office/drawing/2010/main" val="0"/>
              </a:ext>
            </a:extLst>
          </a:blip>
          <a:srcRect r="29579"/>
          <a:stretch/>
        </p:blipFill>
        <p:spPr>
          <a:xfrm>
            <a:off x="1410792" y="1222375"/>
            <a:ext cx="4662739" cy="5294545"/>
          </a:xfrm>
          <a:prstGeom prst="rect">
            <a:avLst/>
          </a:prstGeom>
        </p:spPr>
      </p:pic>
      <p:pic>
        <p:nvPicPr>
          <p:cNvPr id="22" name="Picture 21" descr="Screen Shot 2014-05-11 at 11.06.03 PM.png"/>
          <p:cNvPicPr>
            <a:picLocks noChangeAspect="1"/>
          </p:cNvPicPr>
          <p:nvPr/>
        </p:nvPicPr>
        <p:blipFill rotWithShape="1">
          <a:blip r:embed="rId3">
            <a:extLst>
              <a:ext uri="{28A0092B-C50C-407E-A947-70E740481C1C}">
                <a14:useLocalDpi xmlns:a14="http://schemas.microsoft.com/office/drawing/2010/main" val="0"/>
              </a:ext>
            </a:extLst>
          </a:blip>
          <a:srcRect r="-372"/>
          <a:stretch/>
        </p:blipFill>
        <p:spPr>
          <a:xfrm>
            <a:off x="1410792" y="1222375"/>
            <a:ext cx="6645893" cy="5294545"/>
          </a:xfrm>
          <a:prstGeom prst="rect">
            <a:avLst/>
          </a:prstGeom>
        </p:spPr>
      </p:pic>
      <p:sp>
        <p:nvSpPr>
          <p:cNvPr id="15" name="Left Bracket 14"/>
          <p:cNvSpPr/>
          <p:nvPr/>
        </p:nvSpPr>
        <p:spPr>
          <a:xfrm>
            <a:off x="1410792" y="1398221"/>
            <a:ext cx="135677" cy="460375"/>
          </a:xfrm>
          <a:prstGeom prst="leftBracket">
            <a:avLst/>
          </a:prstGeom>
          <a:noFill/>
          <a:ln w="5715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Left Bracket 15"/>
          <p:cNvSpPr/>
          <p:nvPr/>
        </p:nvSpPr>
        <p:spPr>
          <a:xfrm>
            <a:off x="3071561" y="1400663"/>
            <a:ext cx="135677" cy="695325"/>
          </a:xfrm>
          <a:prstGeom prst="leftBracket">
            <a:avLst/>
          </a:prstGeom>
          <a:noFill/>
          <a:ln w="5715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Left Bracket 16"/>
          <p:cNvSpPr/>
          <p:nvPr/>
        </p:nvSpPr>
        <p:spPr>
          <a:xfrm>
            <a:off x="4647338" y="1398221"/>
            <a:ext cx="135677" cy="1317625"/>
          </a:xfrm>
          <a:prstGeom prst="leftBracket">
            <a:avLst/>
          </a:prstGeom>
          <a:noFill/>
          <a:ln w="5715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Left Bracket 17"/>
          <p:cNvSpPr/>
          <p:nvPr/>
        </p:nvSpPr>
        <p:spPr>
          <a:xfrm>
            <a:off x="6485361" y="1398221"/>
            <a:ext cx="135677" cy="2616200"/>
          </a:xfrm>
          <a:prstGeom prst="leftBracket">
            <a:avLst/>
          </a:prstGeom>
          <a:noFill/>
          <a:ln w="5715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86484AF0-C50E-614A-9E2C-D16F32E0B9E3}" type="slidenum">
              <a:rPr lang="en-US" smtClean="0"/>
              <a:t>29</a:t>
            </a:fld>
            <a:endParaRPr lang="en-US"/>
          </a:p>
        </p:txBody>
      </p:sp>
      <p:sp>
        <p:nvSpPr>
          <p:cNvPr id="6" name="TextBox 5"/>
          <p:cNvSpPr txBox="1"/>
          <p:nvPr/>
        </p:nvSpPr>
        <p:spPr>
          <a:xfrm>
            <a:off x="381000" y="421660"/>
            <a:ext cx="5842000" cy="523220"/>
          </a:xfrm>
          <a:prstGeom prst="rect">
            <a:avLst/>
          </a:prstGeom>
          <a:noFill/>
        </p:spPr>
        <p:txBody>
          <a:bodyPr wrap="square" rtlCol="0">
            <a:spAutoFit/>
          </a:bodyPr>
          <a:lstStyle/>
          <a:p>
            <a:r>
              <a:rPr lang="en-US" sz="2800" dirty="0" smtClean="0">
                <a:latin typeface="Helvetica"/>
                <a:cs typeface="Helvetica"/>
              </a:rPr>
              <a:t>Different </a:t>
            </a:r>
            <a:r>
              <a:rPr lang="en-US" sz="2800" b="1" dirty="0" smtClean="0">
                <a:latin typeface="Helvetica"/>
                <a:cs typeface="Helvetica"/>
              </a:rPr>
              <a:t>delay</a:t>
            </a:r>
            <a:r>
              <a:rPr lang="en-US" sz="2800" dirty="0" smtClean="0">
                <a:latin typeface="Helvetica"/>
                <a:cs typeface="Helvetica"/>
              </a:rPr>
              <a:t> conditions</a:t>
            </a:r>
            <a:endParaRPr lang="en-US" sz="2800" dirty="0">
              <a:latin typeface="Helvetica"/>
              <a:cs typeface="Helvetica"/>
            </a:endParaRPr>
          </a:p>
        </p:txBody>
      </p:sp>
    </p:spTree>
    <p:extLst>
      <p:ext uri="{BB962C8B-B14F-4D97-AF65-F5344CB8AC3E}">
        <p14:creationId xmlns:p14="http://schemas.microsoft.com/office/powerpoint/2010/main" val="388775066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5358063" cy="1143000"/>
          </a:xfrm>
        </p:spPr>
        <p:txBody>
          <a:bodyPr>
            <a:normAutofit fontScale="90000"/>
          </a:bodyPr>
          <a:lstStyle/>
          <a:p>
            <a:pPr algn="l"/>
            <a:r>
              <a:rPr lang="en-US" dirty="0" smtClean="0"/>
              <a:t>The problem of baby’s first Christmas </a:t>
            </a:r>
            <a:endParaRPr lang="en-US" dirty="0"/>
          </a:p>
        </p:txBody>
      </p:sp>
      <p:sp>
        <p:nvSpPr>
          <p:cNvPr id="4" name="Slide Number Placeholder 3"/>
          <p:cNvSpPr>
            <a:spLocks noGrp="1"/>
          </p:cNvSpPr>
          <p:nvPr>
            <p:ph type="sldNum" sz="quarter" idx="12"/>
          </p:nvPr>
        </p:nvSpPr>
        <p:spPr/>
        <p:txBody>
          <a:bodyPr/>
          <a:lstStyle/>
          <a:p>
            <a:fld id="{86484AF0-C50E-614A-9E2C-D16F32E0B9E3}" type="slidenum">
              <a:rPr lang="en-US" smtClean="0"/>
              <a:t>3</a:t>
            </a:fld>
            <a:endParaRPr lang="en-US"/>
          </a:p>
        </p:txBody>
      </p:sp>
      <p:pic>
        <p:nvPicPr>
          <p:cNvPr id="5" name="Picture 4" descr="baby_surrounded_toy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387" y="1751183"/>
            <a:ext cx="5026080" cy="4273167"/>
          </a:xfrm>
          <a:prstGeom prst="rect">
            <a:avLst/>
          </a:prstGeom>
        </p:spPr>
      </p:pic>
      <p:sp>
        <p:nvSpPr>
          <p:cNvPr id="6" name="Rectangle 5"/>
          <p:cNvSpPr/>
          <p:nvPr/>
        </p:nvSpPr>
        <p:spPr>
          <a:xfrm>
            <a:off x="6745604" y="6356350"/>
            <a:ext cx="1531796" cy="369332"/>
          </a:xfrm>
          <a:prstGeom prst="rect">
            <a:avLst/>
          </a:prstGeom>
        </p:spPr>
        <p:txBody>
          <a:bodyPr wrap="none">
            <a:spAutoFit/>
          </a:bodyPr>
          <a:lstStyle/>
          <a:p>
            <a:r>
              <a:rPr lang="en-US" dirty="0" err="1" smtClean="0">
                <a:solidFill>
                  <a:srgbClr val="7F7F7F"/>
                </a:solidFill>
                <a:latin typeface="Helvetica Light"/>
                <a:cs typeface="Helvetica Light"/>
              </a:rPr>
              <a:t>Quine</a:t>
            </a:r>
            <a:r>
              <a:rPr lang="en-US" dirty="0" smtClean="0">
                <a:solidFill>
                  <a:srgbClr val="7F7F7F"/>
                </a:solidFill>
                <a:latin typeface="Helvetica Light"/>
                <a:cs typeface="Helvetica Light"/>
              </a:rPr>
              <a:t> (1960)</a:t>
            </a:r>
            <a:endParaRPr lang="en-US" dirty="0">
              <a:solidFill>
                <a:schemeClr val="bg1">
                  <a:lumMod val="50000"/>
                </a:schemeClr>
              </a:solidFill>
              <a:latin typeface="Helvetica Light"/>
              <a:cs typeface="Helvetica Light"/>
            </a:endParaRPr>
          </a:p>
        </p:txBody>
      </p:sp>
      <p:sp>
        <p:nvSpPr>
          <p:cNvPr id="3" name="TextBox 2"/>
          <p:cNvSpPr txBox="1"/>
          <p:nvPr/>
        </p:nvSpPr>
        <p:spPr>
          <a:xfrm>
            <a:off x="5435352" y="4079494"/>
            <a:ext cx="880158" cy="430887"/>
          </a:xfrm>
          <a:prstGeom prst="rect">
            <a:avLst/>
          </a:prstGeom>
          <a:solidFill>
            <a:schemeClr val="bg1"/>
          </a:solidFill>
        </p:spPr>
        <p:txBody>
          <a:bodyPr wrap="square" rtlCol="0">
            <a:spAutoFit/>
          </a:bodyPr>
          <a:lstStyle/>
          <a:p>
            <a:pPr algn="ctr"/>
            <a:r>
              <a:rPr lang="en-US" sz="2200" b="1" i="1" dirty="0" err="1" smtClean="0">
                <a:solidFill>
                  <a:srgbClr val="3366FF"/>
                </a:solidFill>
                <a:latin typeface="Helvetica"/>
                <a:cs typeface="Helvetica"/>
              </a:rPr>
              <a:t>Dax</a:t>
            </a:r>
            <a:r>
              <a:rPr lang="en-US" sz="2200" b="1" i="1" dirty="0" smtClean="0">
                <a:solidFill>
                  <a:srgbClr val="3366FF"/>
                </a:solidFill>
                <a:latin typeface="Helvetica"/>
                <a:cs typeface="Helvetica"/>
              </a:rPr>
              <a:t>?</a:t>
            </a:r>
            <a:endParaRPr lang="en-US" sz="2200" b="1" i="1" dirty="0">
              <a:solidFill>
                <a:srgbClr val="3366FF"/>
              </a:solidFill>
              <a:latin typeface="Helvetica"/>
              <a:cs typeface="Helvetica"/>
            </a:endParaRPr>
          </a:p>
        </p:txBody>
      </p:sp>
      <p:sp>
        <p:nvSpPr>
          <p:cNvPr id="7" name="TextBox 6"/>
          <p:cNvSpPr txBox="1"/>
          <p:nvPr/>
        </p:nvSpPr>
        <p:spPr>
          <a:xfrm>
            <a:off x="3144223" y="5386521"/>
            <a:ext cx="880158" cy="430887"/>
          </a:xfrm>
          <a:prstGeom prst="rect">
            <a:avLst/>
          </a:prstGeom>
          <a:solidFill>
            <a:schemeClr val="bg1"/>
          </a:solidFill>
        </p:spPr>
        <p:txBody>
          <a:bodyPr wrap="square" rtlCol="0">
            <a:spAutoFit/>
          </a:bodyPr>
          <a:lstStyle/>
          <a:p>
            <a:pPr algn="ctr"/>
            <a:r>
              <a:rPr lang="en-US" sz="2200" b="1" i="1" dirty="0" err="1" smtClean="0">
                <a:solidFill>
                  <a:srgbClr val="3366FF"/>
                </a:solidFill>
                <a:latin typeface="Helvetica"/>
                <a:cs typeface="Helvetica"/>
              </a:rPr>
              <a:t>Dax</a:t>
            </a:r>
            <a:r>
              <a:rPr lang="en-US" sz="2200" b="1" i="1" dirty="0" smtClean="0">
                <a:solidFill>
                  <a:srgbClr val="3366FF"/>
                </a:solidFill>
                <a:latin typeface="Helvetica"/>
                <a:cs typeface="Helvetica"/>
              </a:rPr>
              <a:t>?</a:t>
            </a:r>
            <a:endParaRPr lang="en-US" sz="2200" b="1" i="1" dirty="0">
              <a:solidFill>
                <a:srgbClr val="3366FF"/>
              </a:solidFill>
              <a:latin typeface="Helvetica"/>
              <a:cs typeface="Helvetica"/>
            </a:endParaRPr>
          </a:p>
        </p:txBody>
      </p:sp>
      <p:sp>
        <p:nvSpPr>
          <p:cNvPr id="8" name="TextBox 7"/>
          <p:cNvSpPr txBox="1"/>
          <p:nvPr/>
        </p:nvSpPr>
        <p:spPr>
          <a:xfrm>
            <a:off x="2535043" y="4368058"/>
            <a:ext cx="880158" cy="430887"/>
          </a:xfrm>
          <a:prstGeom prst="rect">
            <a:avLst/>
          </a:prstGeom>
          <a:solidFill>
            <a:schemeClr val="bg1"/>
          </a:solidFill>
        </p:spPr>
        <p:txBody>
          <a:bodyPr wrap="square" rtlCol="0">
            <a:spAutoFit/>
          </a:bodyPr>
          <a:lstStyle/>
          <a:p>
            <a:pPr algn="ctr"/>
            <a:r>
              <a:rPr lang="en-US" sz="2200" b="1" i="1" dirty="0" err="1" smtClean="0">
                <a:solidFill>
                  <a:srgbClr val="3366FF"/>
                </a:solidFill>
                <a:latin typeface="Helvetica"/>
                <a:cs typeface="Helvetica"/>
              </a:rPr>
              <a:t>Dax</a:t>
            </a:r>
            <a:r>
              <a:rPr lang="en-US" sz="2200" b="1" i="1" dirty="0" smtClean="0">
                <a:solidFill>
                  <a:srgbClr val="3366FF"/>
                </a:solidFill>
                <a:latin typeface="Helvetica"/>
                <a:cs typeface="Helvetica"/>
              </a:rPr>
              <a:t>?</a:t>
            </a:r>
            <a:endParaRPr lang="en-US" sz="2200" b="1" i="1" dirty="0">
              <a:solidFill>
                <a:srgbClr val="3366FF"/>
              </a:solidFill>
              <a:latin typeface="Helvetica"/>
              <a:cs typeface="Helvetica"/>
            </a:endParaRPr>
          </a:p>
        </p:txBody>
      </p:sp>
      <p:sp>
        <p:nvSpPr>
          <p:cNvPr id="9" name="TextBox 8"/>
          <p:cNvSpPr txBox="1"/>
          <p:nvPr/>
        </p:nvSpPr>
        <p:spPr>
          <a:xfrm>
            <a:off x="3955456" y="4595419"/>
            <a:ext cx="880158" cy="430887"/>
          </a:xfrm>
          <a:prstGeom prst="rect">
            <a:avLst/>
          </a:prstGeom>
          <a:solidFill>
            <a:schemeClr val="bg1"/>
          </a:solidFill>
        </p:spPr>
        <p:txBody>
          <a:bodyPr wrap="square" rtlCol="0">
            <a:spAutoFit/>
          </a:bodyPr>
          <a:lstStyle/>
          <a:p>
            <a:pPr algn="ctr"/>
            <a:r>
              <a:rPr lang="en-US" sz="2200" b="1" i="1" dirty="0" err="1" smtClean="0">
                <a:solidFill>
                  <a:srgbClr val="3366FF"/>
                </a:solidFill>
                <a:latin typeface="Helvetica"/>
                <a:cs typeface="Helvetica"/>
              </a:rPr>
              <a:t>Dax</a:t>
            </a:r>
            <a:r>
              <a:rPr lang="en-US" sz="2200" b="1" i="1" dirty="0" smtClean="0">
                <a:solidFill>
                  <a:srgbClr val="3366FF"/>
                </a:solidFill>
                <a:latin typeface="Helvetica"/>
                <a:cs typeface="Helvetica"/>
              </a:rPr>
              <a:t>?</a:t>
            </a:r>
            <a:endParaRPr lang="en-US" sz="2200" b="1" i="1" dirty="0">
              <a:solidFill>
                <a:srgbClr val="3366FF"/>
              </a:solidFill>
              <a:latin typeface="Helvetica"/>
              <a:cs typeface="Helvetica"/>
            </a:endParaRPr>
          </a:p>
        </p:txBody>
      </p:sp>
    </p:spTree>
    <p:extLst>
      <p:ext uri="{BB962C8B-B14F-4D97-AF65-F5344CB8AC3E}">
        <p14:creationId xmlns:p14="http://schemas.microsoft.com/office/powerpoint/2010/main" val="21946078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408318"/>
            <a:ext cx="7002381" cy="1143000"/>
          </a:xfrm>
        </p:spPr>
        <p:txBody>
          <a:bodyPr>
            <a:noAutofit/>
          </a:bodyPr>
          <a:lstStyle/>
          <a:p>
            <a:pPr algn="l"/>
            <a:r>
              <a:rPr lang="en-US" sz="2800" dirty="0" smtClean="0"/>
              <a:t>Large-scale experiment manipulating </a:t>
            </a:r>
            <a:br>
              <a:rPr lang="en-US" sz="2800" dirty="0" smtClean="0"/>
            </a:br>
            <a:r>
              <a:rPr lang="en-US" sz="2800" b="1" dirty="0" smtClean="0"/>
              <a:t>attention</a:t>
            </a:r>
            <a:r>
              <a:rPr lang="en-US" sz="2800" dirty="0" smtClean="0"/>
              <a:t> and </a:t>
            </a:r>
            <a:r>
              <a:rPr lang="en-US" sz="2800" b="1" dirty="0" smtClean="0"/>
              <a:t>memory</a:t>
            </a:r>
            <a:r>
              <a:rPr lang="en-US" sz="2800" dirty="0" smtClean="0"/>
              <a:t> demands in a cross-situational learning task</a:t>
            </a:r>
            <a:endParaRPr lang="en-US" sz="2800" dirty="0"/>
          </a:p>
        </p:txBody>
      </p:sp>
      <p:sp>
        <p:nvSpPr>
          <p:cNvPr id="3" name="Content Placeholder 2"/>
          <p:cNvSpPr>
            <a:spLocks noGrp="1"/>
          </p:cNvSpPr>
          <p:nvPr>
            <p:ph idx="1"/>
          </p:nvPr>
        </p:nvSpPr>
        <p:spPr>
          <a:xfrm>
            <a:off x="1253289" y="1986046"/>
            <a:ext cx="6735011" cy="4244139"/>
          </a:xfrm>
        </p:spPr>
        <p:txBody>
          <a:bodyPr>
            <a:normAutofit/>
          </a:bodyPr>
          <a:lstStyle/>
          <a:p>
            <a:pPr marL="0" indent="0">
              <a:buNone/>
            </a:pPr>
            <a:r>
              <a:rPr lang="en-US" sz="2400" dirty="0" smtClean="0">
                <a:latin typeface="Helvetica Light"/>
                <a:cs typeface="Helvetica Light"/>
              </a:rPr>
              <a:t>2400 participants on Amazon Mechanical Turk</a:t>
            </a:r>
            <a:endParaRPr lang="en-US" sz="2400" dirty="0">
              <a:latin typeface="Helvetica Light"/>
              <a:cs typeface="Helvetica Light"/>
            </a:endParaRPr>
          </a:p>
          <a:p>
            <a:pPr marL="0" indent="0">
              <a:buNone/>
            </a:pPr>
            <a:endParaRPr lang="en-US" sz="2400" dirty="0">
              <a:latin typeface="Helvetica Light"/>
              <a:cs typeface="Helvetica Light"/>
            </a:endParaRPr>
          </a:p>
          <a:p>
            <a:pPr marL="0" indent="0">
              <a:buNone/>
            </a:pPr>
            <a:r>
              <a:rPr lang="en-US" sz="2400" dirty="0" smtClean="0">
                <a:latin typeface="Helvetica Light"/>
                <a:cs typeface="Helvetica Light"/>
              </a:rPr>
              <a:t>8 novel words</a:t>
            </a:r>
          </a:p>
          <a:p>
            <a:pPr marL="0" indent="0">
              <a:buNone/>
            </a:pPr>
            <a:endParaRPr lang="en-US" sz="2400" dirty="0">
              <a:latin typeface="Helvetica Light"/>
              <a:cs typeface="Helvetica Light"/>
            </a:endParaRPr>
          </a:p>
          <a:p>
            <a:pPr marL="0" indent="0">
              <a:buNone/>
            </a:pPr>
            <a:r>
              <a:rPr lang="en-US" sz="2400" dirty="0" smtClean="0">
                <a:latin typeface="Helvetica Light"/>
                <a:cs typeface="Helvetica Light"/>
              </a:rPr>
              <a:t>Manipulated:</a:t>
            </a:r>
          </a:p>
          <a:p>
            <a:pPr lvl="1"/>
            <a:r>
              <a:rPr lang="en-US" sz="2000" dirty="0" smtClean="0">
                <a:latin typeface="Helvetica Light"/>
                <a:cs typeface="Helvetica Light"/>
              </a:rPr>
              <a:t>presence </a:t>
            </a:r>
            <a:r>
              <a:rPr lang="en-US" sz="2000" dirty="0">
                <a:latin typeface="Helvetica Light"/>
                <a:cs typeface="Helvetica Light"/>
              </a:rPr>
              <a:t>of social </a:t>
            </a:r>
            <a:r>
              <a:rPr lang="en-US" sz="2000" dirty="0" smtClean="0">
                <a:latin typeface="Helvetica Light"/>
                <a:cs typeface="Helvetica Light"/>
              </a:rPr>
              <a:t>information </a:t>
            </a:r>
          </a:p>
          <a:p>
            <a:pPr lvl="1"/>
            <a:r>
              <a:rPr lang="en-US" sz="2000" dirty="0" smtClean="0">
                <a:latin typeface="Helvetica Light"/>
                <a:cs typeface="Helvetica Light"/>
              </a:rPr>
              <a:t>number </a:t>
            </a:r>
            <a:r>
              <a:rPr lang="en-US" sz="2000" dirty="0">
                <a:latin typeface="Helvetica Light"/>
                <a:cs typeface="Helvetica Light"/>
              </a:rPr>
              <a:t>of </a:t>
            </a:r>
            <a:r>
              <a:rPr lang="en-US" sz="2000" dirty="0" smtClean="0">
                <a:latin typeface="Helvetica Light"/>
                <a:cs typeface="Helvetica Light"/>
              </a:rPr>
              <a:t>referents</a:t>
            </a:r>
          </a:p>
          <a:p>
            <a:pPr lvl="1"/>
            <a:r>
              <a:rPr lang="en-US" sz="2000" dirty="0" smtClean="0">
                <a:latin typeface="Helvetica Light"/>
                <a:cs typeface="Helvetica Light"/>
              </a:rPr>
              <a:t>number </a:t>
            </a:r>
            <a:r>
              <a:rPr lang="en-US" sz="2000" dirty="0">
                <a:latin typeface="Helvetica Light"/>
                <a:cs typeface="Helvetica Light"/>
              </a:rPr>
              <a:t>of intervening trials </a:t>
            </a:r>
            <a:endParaRPr lang="en-US" sz="2000" dirty="0" smtClean="0">
              <a:latin typeface="Helvetica Light"/>
              <a:cs typeface="Helvetica Light"/>
            </a:endParaRPr>
          </a:p>
          <a:p>
            <a:pPr lvl="1"/>
            <a:r>
              <a:rPr lang="en-US" sz="2000" dirty="0" smtClean="0">
                <a:latin typeface="Helvetica Light"/>
                <a:cs typeface="Helvetica Light"/>
              </a:rPr>
              <a:t>same vs. switch (within-subjects)</a:t>
            </a:r>
          </a:p>
          <a:p>
            <a:pPr marL="0" indent="0">
              <a:buNone/>
            </a:pPr>
            <a:endParaRPr lang="en-US" sz="2400" dirty="0">
              <a:latin typeface="Helvetica Light"/>
              <a:cs typeface="Helvetica Light"/>
            </a:endParaRPr>
          </a:p>
          <a:p>
            <a:pPr marL="0" indent="0">
              <a:buNone/>
            </a:pPr>
            <a:endParaRPr lang="en-US" sz="2400" dirty="0" smtClean="0">
              <a:latin typeface="Helvetica Light"/>
              <a:cs typeface="Helvetica Light"/>
            </a:endParaRPr>
          </a:p>
          <a:p>
            <a:pPr marL="0" indent="0">
              <a:buNone/>
            </a:pPr>
            <a:endParaRPr lang="en-US" sz="2400" dirty="0" smtClean="0">
              <a:latin typeface="Helvetica Light"/>
              <a:cs typeface="Helvetica Light"/>
            </a:endParaRPr>
          </a:p>
          <a:p>
            <a:pPr marL="0" indent="0">
              <a:buNone/>
            </a:pPr>
            <a:endParaRPr lang="en-US" sz="2400" dirty="0" smtClean="0">
              <a:latin typeface="Helvetica Light"/>
              <a:cs typeface="Helvetica Light"/>
            </a:endParaRPr>
          </a:p>
        </p:txBody>
      </p:sp>
      <p:sp>
        <p:nvSpPr>
          <p:cNvPr id="4" name="Slide Number Placeholder 3"/>
          <p:cNvSpPr>
            <a:spLocks noGrp="1"/>
          </p:cNvSpPr>
          <p:nvPr>
            <p:ph type="sldNum" sz="quarter" idx="12"/>
          </p:nvPr>
        </p:nvSpPr>
        <p:spPr/>
        <p:txBody>
          <a:bodyPr/>
          <a:lstStyle/>
          <a:p>
            <a:fld id="{86484AF0-C50E-614A-9E2C-D16F32E0B9E3}" type="slidenum">
              <a:rPr lang="en-US" smtClean="0"/>
              <a:t>30</a:t>
            </a:fld>
            <a:endParaRPr lang="en-US"/>
          </a:p>
        </p:txBody>
      </p:sp>
    </p:spTree>
    <p:extLst>
      <p:ext uri="{BB962C8B-B14F-4D97-AF65-F5344CB8AC3E}">
        <p14:creationId xmlns:p14="http://schemas.microsoft.com/office/powerpoint/2010/main" val="36743813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4012"/>
            <a:ext cx="8229600" cy="1360487"/>
          </a:xfrm>
        </p:spPr>
        <p:txBody>
          <a:bodyPr>
            <a:noAutofit/>
          </a:bodyPr>
          <a:lstStyle/>
          <a:p>
            <a:pPr algn="l"/>
            <a:r>
              <a:rPr lang="en-US" sz="2800" dirty="0" smtClean="0"/>
              <a:t>Participants reliably chose the </a:t>
            </a:r>
            <a:br>
              <a:rPr lang="en-US" sz="2800" dirty="0" smtClean="0"/>
            </a:br>
            <a:r>
              <a:rPr lang="en-US" sz="2800" dirty="0" smtClean="0"/>
              <a:t>target of eye gaze on exposure trials</a:t>
            </a:r>
            <a:endParaRPr lang="en-US" sz="2800" dirty="0"/>
          </a:p>
        </p:txBody>
      </p:sp>
      <p:sp>
        <p:nvSpPr>
          <p:cNvPr id="4" name="Slide Number Placeholder 3"/>
          <p:cNvSpPr>
            <a:spLocks noGrp="1"/>
          </p:cNvSpPr>
          <p:nvPr>
            <p:ph type="sldNum" sz="quarter" idx="12"/>
          </p:nvPr>
        </p:nvSpPr>
        <p:spPr/>
        <p:txBody>
          <a:bodyPr/>
          <a:lstStyle/>
          <a:p>
            <a:fld id="{86484AF0-C50E-614A-9E2C-D16F32E0B9E3}" type="slidenum">
              <a:rPr lang="en-US" smtClean="0"/>
              <a:t>31</a:t>
            </a:fld>
            <a:endParaRPr lang="en-US"/>
          </a:p>
        </p:txBody>
      </p:sp>
      <p:pic>
        <p:nvPicPr>
          <p:cNvPr id="10" name="Picture 9" descr="acc_expos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326" y="1927226"/>
            <a:ext cx="4381499" cy="4381499"/>
          </a:xfrm>
          <a:prstGeom prst="rect">
            <a:avLst/>
          </a:prstGeom>
        </p:spPr>
      </p:pic>
      <p:cxnSp>
        <p:nvCxnSpPr>
          <p:cNvPr id="13" name="Straight Connector 12"/>
          <p:cNvCxnSpPr/>
          <p:nvPr/>
        </p:nvCxnSpPr>
        <p:spPr>
          <a:xfrm>
            <a:off x="3333750" y="3905250"/>
            <a:ext cx="2921000" cy="15875"/>
          </a:xfrm>
          <a:prstGeom prst="line">
            <a:avLst/>
          </a:prstGeom>
          <a:ln>
            <a:solidFill>
              <a:srgbClr val="000000"/>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407689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4012"/>
            <a:ext cx="8229600" cy="1360487"/>
          </a:xfrm>
        </p:spPr>
        <p:txBody>
          <a:bodyPr>
            <a:noAutofit/>
          </a:bodyPr>
          <a:lstStyle/>
          <a:p>
            <a:pPr algn="l"/>
            <a:r>
              <a:rPr lang="en-US" sz="2800" dirty="0" smtClean="0"/>
              <a:t>Participants in the </a:t>
            </a:r>
            <a:r>
              <a:rPr lang="en-US" sz="2800" dirty="0" smtClean="0">
                <a:solidFill>
                  <a:srgbClr val="FF0000"/>
                </a:solidFill>
              </a:rPr>
              <a:t>Non-social </a:t>
            </a:r>
            <a:r>
              <a:rPr lang="en-US" sz="2800" dirty="0" smtClean="0"/>
              <a:t>condition</a:t>
            </a:r>
            <a:br>
              <a:rPr lang="en-US" sz="2800" dirty="0" smtClean="0"/>
            </a:br>
            <a:r>
              <a:rPr lang="en-US" sz="2800" dirty="0" smtClean="0"/>
              <a:t>took longer to respond on exposure trials</a:t>
            </a:r>
            <a:endParaRPr lang="en-US" sz="2800" dirty="0"/>
          </a:p>
        </p:txBody>
      </p:sp>
      <p:sp>
        <p:nvSpPr>
          <p:cNvPr id="4" name="Slide Number Placeholder 3"/>
          <p:cNvSpPr>
            <a:spLocks noGrp="1"/>
          </p:cNvSpPr>
          <p:nvPr>
            <p:ph type="sldNum" sz="quarter" idx="12"/>
          </p:nvPr>
        </p:nvSpPr>
        <p:spPr/>
        <p:txBody>
          <a:bodyPr/>
          <a:lstStyle/>
          <a:p>
            <a:fld id="{86484AF0-C50E-614A-9E2C-D16F32E0B9E3}" type="slidenum">
              <a:rPr lang="en-US" smtClean="0"/>
              <a:t>32</a:t>
            </a:fld>
            <a:endParaRPr lang="en-US"/>
          </a:p>
        </p:txBody>
      </p:sp>
      <p:pic>
        <p:nvPicPr>
          <p:cNvPr id="5" name="Picture 4" descr="rt_ex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2" y="1558195"/>
            <a:ext cx="7014308" cy="5101315"/>
          </a:xfrm>
          <a:prstGeom prst="rect">
            <a:avLst/>
          </a:prstGeom>
        </p:spPr>
      </p:pic>
    </p:spTree>
    <p:extLst>
      <p:ext uri="{BB962C8B-B14F-4D97-AF65-F5344CB8AC3E}">
        <p14:creationId xmlns:p14="http://schemas.microsoft.com/office/powerpoint/2010/main" val="260936635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33</a:t>
            </a:fld>
            <a:endParaRPr lang="en-US"/>
          </a:p>
        </p:txBody>
      </p:sp>
      <p:sp>
        <p:nvSpPr>
          <p:cNvPr id="28" name="Rectangle 27"/>
          <p:cNvSpPr/>
          <p:nvPr/>
        </p:nvSpPr>
        <p:spPr>
          <a:xfrm>
            <a:off x="1412242" y="2113787"/>
            <a:ext cx="1859279" cy="166204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acc_test.png"/>
          <p:cNvPicPr>
            <a:picLocks noChangeAspect="1"/>
          </p:cNvPicPr>
          <p:nvPr/>
        </p:nvPicPr>
        <p:blipFill rotWithShape="1">
          <a:blip r:embed="rId3">
            <a:extLst>
              <a:ext uri="{28A0092B-C50C-407E-A947-70E740481C1C}">
                <a14:useLocalDpi xmlns:a14="http://schemas.microsoft.com/office/drawing/2010/main" val="0"/>
              </a:ext>
            </a:extLst>
          </a:blip>
          <a:srcRect t="27035" r="67665" b="2980"/>
          <a:stretch/>
        </p:blipFill>
        <p:spPr>
          <a:xfrm>
            <a:off x="587376" y="2240351"/>
            <a:ext cx="2571749" cy="3710798"/>
          </a:xfrm>
          <a:prstGeom prst="rect">
            <a:avLst/>
          </a:prstGeom>
        </p:spPr>
      </p:pic>
      <p:sp>
        <p:nvSpPr>
          <p:cNvPr id="15" name="Title 1"/>
          <p:cNvSpPr>
            <a:spLocks noGrp="1"/>
          </p:cNvSpPr>
          <p:nvPr>
            <p:ph type="title"/>
          </p:nvPr>
        </p:nvSpPr>
        <p:spPr>
          <a:xfrm>
            <a:off x="370574" y="25401"/>
            <a:ext cx="7122426" cy="1629302"/>
          </a:xfrm>
        </p:spPr>
        <p:txBody>
          <a:bodyPr>
            <a:noAutofit/>
          </a:bodyPr>
          <a:lstStyle/>
          <a:p>
            <a:pPr algn="l"/>
            <a:r>
              <a:rPr lang="en-US" sz="3600" dirty="0" smtClean="0"/>
              <a:t>Accuracy</a:t>
            </a:r>
            <a:endParaRPr lang="en-US" sz="3600" dirty="0"/>
          </a:p>
        </p:txBody>
      </p:sp>
      <p:pic>
        <p:nvPicPr>
          <p:cNvPr id="9" name="Picture 8" descr="acc_test.png"/>
          <p:cNvPicPr>
            <a:picLocks noChangeAspect="1"/>
          </p:cNvPicPr>
          <p:nvPr/>
        </p:nvPicPr>
        <p:blipFill rotWithShape="1">
          <a:blip r:embed="rId3">
            <a:extLst>
              <a:ext uri="{28A0092B-C50C-407E-A947-70E740481C1C}">
                <a14:useLocalDpi xmlns:a14="http://schemas.microsoft.com/office/drawing/2010/main" val="0"/>
              </a:ext>
            </a:extLst>
          </a:blip>
          <a:srcRect l="10261" t="92387" r="31258" b="2981"/>
          <a:stretch/>
        </p:blipFill>
        <p:spPr>
          <a:xfrm>
            <a:off x="1414098" y="5696685"/>
            <a:ext cx="4651375" cy="245674"/>
          </a:xfrm>
          <a:prstGeom prst="rect">
            <a:avLst/>
          </a:prstGeom>
        </p:spPr>
      </p:pic>
      <p:sp>
        <p:nvSpPr>
          <p:cNvPr id="11" name="Rectangle 10"/>
          <p:cNvSpPr/>
          <p:nvPr/>
        </p:nvSpPr>
        <p:spPr>
          <a:xfrm>
            <a:off x="1478427" y="3121034"/>
            <a:ext cx="1680698" cy="818690"/>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acc_test.png"/>
          <p:cNvPicPr>
            <a:picLocks noChangeAspect="1"/>
          </p:cNvPicPr>
          <p:nvPr/>
        </p:nvPicPr>
        <p:blipFill rotWithShape="1">
          <a:blip r:embed="rId4">
            <a:extLst>
              <a:ext uri="{28A0092B-C50C-407E-A947-70E740481C1C}">
                <a14:useLocalDpi xmlns:a14="http://schemas.microsoft.com/office/drawing/2010/main" val="0"/>
              </a:ext>
            </a:extLst>
          </a:blip>
          <a:srcRect l="28205" t="7399" r="19658" b="70720"/>
          <a:stretch/>
        </p:blipFill>
        <p:spPr>
          <a:xfrm>
            <a:off x="4852134" y="919498"/>
            <a:ext cx="3419232" cy="1043652"/>
          </a:xfrm>
          <a:prstGeom prst="rect">
            <a:avLst/>
          </a:prstGeom>
        </p:spPr>
      </p:pic>
    </p:spTree>
    <p:extLst>
      <p:ext uri="{BB962C8B-B14F-4D97-AF65-F5344CB8AC3E}">
        <p14:creationId xmlns:p14="http://schemas.microsoft.com/office/powerpoint/2010/main" val="11683559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34</a:t>
            </a:fld>
            <a:endParaRPr lang="en-US"/>
          </a:p>
        </p:txBody>
      </p:sp>
      <p:sp>
        <p:nvSpPr>
          <p:cNvPr id="25" name="Rectangle 24"/>
          <p:cNvSpPr/>
          <p:nvPr/>
        </p:nvSpPr>
        <p:spPr>
          <a:xfrm>
            <a:off x="5384800" y="2104263"/>
            <a:ext cx="1859279" cy="290906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382646" y="2066163"/>
            <a:ext cx="1859279" cy="26416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412242" y="2113787"/>
            <a:ext cx="1859279" cy="166204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acc_test.png"/>
          <p:cNvPicPr>
            <a:picLocks noChangeAspect="1"/>
          </p:cNvPicPr>
          <p:nvPr/>
        </p:nvPicPr>
        <p:blipFill rotWithShape="1">
          <a:blip r:embed="rId3">
            <a:extLst>
              <a:ext uri="{28A0092B-C50C-407E-A947-70E740481C1C}">
                <a14:useLocalDpi xmlns:a14="http://schemas.microsoft.com/office/drawing/2010/main" val="0"/>
              </a:ext>
            </a:extLst>
          </a:blip>
          <a:srcRect t="27035" r="1996" b="2980"/>
          <a:stretch/>
        </p:blipFill>
        <p:spPr>
          <a:xfrm>
            <a:off x="587375" y="2240351"/>
            <a:ext cx="7794625" cy="3710798"/>
          </a:xfrm>
          <a:prstGeom prst="rect">
            <a:avLst/>
          </a:prstGeom>
        </p:spPr>
      </p:pic>
      <p:sp>
        <p:nvSpPr>
          <p:cNvPr id="15" name="Title 1"/>
          <p:cNvSpPr>
            <a:spLocks noGrp="1"/>
          </p:cNvSpPr>
          <p:nvPr>
            <p:ph type="title"/>
          </p:nvPr>
        </p:nvSpPr>
        <p:spPr>
          <a:xfrm>
            <a:off x="370574" y="25401"/>
            <a:ext cx="7122426" cy="1629302"/>
          </a:xfrm>
        </p:spPr>
        <p:txBody>
          <a:bodyPr>
            <a:noAutofit/>
          </a:bodyPr>
          <a:lstStyle/>
          <a:p>
            <a:pPr algn="l"/>
            <a:r>
              <a:rPr lang="en-US" sz="3600" dirty="0" smtClean="0"/>
              <a:t>Accuracy</a:t>
            </a:r>
            <a:endParaRPr lang="en-US" sz="3600" dirty="0"/>
          </a:p>
        </p:txBody>
      </p:sp>
      <p:sp>
        <p:nvSpPr>
          <p:cNvPr id="17" name="Rectangle 16"/>
          <p:cNvSpPr/>
          <p:nvPr/>
        </p:nvSpPr>
        <p:spPr>
          <a:xfrm>
            <a:off x="4933457" y="2828636"/>
            <a:ext cx="3298413" cy="1124252"/>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128819" y="3923708"/>
            <a:ext cx="1793094" cy="818690"/>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acc_test.png"/>
          <p:cNvPicPr>
            <a:picLocks noChangeAspect="1"/>
          </p:cNvPicPr>
          <p:nvPr/>
        </p:nvPicPr>
        <p:blipFill rotWithShape="1">
          <a:blip r:embed="rId4">
            <a:extLst>
              <a:ext uri="{28A0092B-C50C-407E-A947-70E740481C1C}">
                <a14:useLocalDpi xmlns:a14="http://schemas.microsoft.com/office/drawing/2010/main" val="0"/>
              </a:ext>
            </a:extLst>
          </a:blip>
          <a:srcRect l="28205" t="7399" r="19658" b="70720"/>
          <a:stretch/>
        </p:blipFill>
        <p:spPr>
          <a:xfrm>
            <a:off x="4852134" y="919498"/>
            <a:ext cx="3419232" cy="1043652"/>
          </a:xfrm>
          <a:prstGeom prst="rect">
            <a:avLst/>
          </a:prstGeom>
        </p:spPr>
      </p:pic>
    </p:spTree>
    <p:extLst>
      <p:ext uri="{BB962C8B-B14F-4D97-AF65-F5344CB8AC3E}">
        <p14:creationId xmlns:p14="http://schemas.microsoft.com/office/powerpoint/2010/main" val="1313922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574" y="25401"/>
            <a:ext cx="7122426" cy="1629302"/>
          </a:xfrm>
        </p:spPr>
        <p:txBody>
          <a:bodyPr>
            <a:noAutofit/>
          </a:bodyPr>
          <a:lstStyle/>
          <a:p>
            <a:pPr algn="l"/>
            <a:r>
              <a:rPr lang="en-US" sz="3600" dirty="0" smtClean="0"/>
              <a:t>Reaction time</a:t>
            </a:r>
            <a:endParaRPr lang="en-US" sz="3600" dirty="0"/>
          </a:p>
        </p:txBody>
      </p:sp>
      <p:pic>
        <p:nvPicPr>
          <p:cNvPr id="3" name="Picture 2" descr="rt_test.png"/>
          <p:cNvPicPr>
            <a:picLocks noChangeAspect="1"/>
          </p:cNvPicPr>
          <p:nvPr/>
        </p:nvPicPr>
        <p:blipFill rotWithShape="1">
          <a:blip r:embed="rId3">
            <a:extLst>
              <a:ext uri="{28A0092B-C50C-407E-A947-70E740481C1C}">
                <a14:useLocalDpi xmlns:a14="http://schemas.microsoft.com/office/drawing/2010/main" val="0"/>
              </a:ext>
            </a:extLst>
          </a:blip>
          <a:srcRect t="28168"/>
          <a:stretch/>
        </p:blipFill>
        <p:spPr>
          <a:xfrm>
            <a:off x="672199" y="2354690"/>
            <a:ext cx="7646301" cy="3915935"/>
          </a:xfrm>
          <a:prstGeom prst="rect">
            <a:avLst/>
          </a:prstGeom>
        </p:spPr>
      </p:pic>
      <p:sp>
        <p:nvSpPr>
          <p:cNvPr id="6" name="Slide Number Placeholder 3"/>
          <p:cNvSpPr txBox="1">
            <a:spLocks/>
          </p:cNvSpPr>
          <p:nvPr/>
        </p:nvSpPr>
        <p:spPr>
          <a:xfrm>
            <a:off x="6705600" y="65087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Helvetica"/>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484AF0-C50E-614A-9E2C-D16F32E0B9E3}" type="slidenum">
              <a:rPr lang="en-US" smtClean="0"/>
              <a:pPr/>
              <a:t>35</a:t>
            </a:fld>
            <a:endParaRPr lang="en-US"/>
          </a:p>
        </p:txBody>
      </p:sp>
      <p:sp>
        <p:nvSpPr>
          <p:cNvPr id="10" name="Rectangle 9"/>
          <p:cNvSpPr/>
          <p:nvPr/>
        </p:nvSpPr>
        <p:spPr>
          <a:xfrm>
            <a:off x="4806462" y="2493817"/>
            <a:ext cx="3298413" cy="3087539"/>
          </a:xfrm>
          <a:prstGeom prst="rect">
            <a:avLst/>
          </a:prstGeom>
          <a:noFill/>
          <a:ln w="571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acc_test.png"/>
          <p:cNvPicPr>
            <a:picLocks noChangeAspect="1"/>
          </p:cNvPicPr>
          <p:nvPr/>
        </p:nvPicPr>
        <p:blipFill rotWithShape="1">
          <a:blip r:embed="rId4">
            <a:extLst>
              <a:ext uri="{28A0092B-C50C-407E-A947-70E740481C1C}">
                <a14:useLocalDpi xmlns:a14="http://schemas.microsoft.com/office/drawing/2010/main" val="0"/>
              </a:ext>
            </a:extLst>
          </a:blip>
          <a:srcRect l="28205" t="7399" r="19658" b="70720"/>
          <a:stretch/>
        </p:blipFill>
        <p:spPr>
          <a:xfrm>
            <a:off x="4852134" y="1095340"/>
            <a:ext cx="3419232" cy="1043652"/>
          </a:xfrm>
          <a:prstGeom prst="rect">
            <a:avLst/>
          </a:prstGeom>
        </p:spPr>
      </p:pic>
    </p:spTree>
    <p:extLst>
      <p:ext uri="{BB962C8B-B14F-4D97-AF65-F5344CB8AC3E}">
        <p14:creationId xmlns:p14="http://schemas.microsoft.com/office/powerpoint/2010/main" val="37900466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Main findings</a:t>
            </a:r>
            <a:endParaRPr lang="en-US" dirty="0"/>
          </a:p>
        </p:txBody>
      </p:sp>
      <p:sp>
        <p:nvSpPr>
          <p:cNvPr id="3" name="Content Placeholder 2"/>
          <p:cNvSpPr>
            <a:spLocks noGrp="1"/>
          </p:cNvSpPr>
          <p:nvPr>
            <p:ph idx="1"/>
          </p:nvPr>
        </p:nvSpPr>
        <p:spPr>
          <a:xfrm>
            <a:off x="1804736" y="1732802"/>
            <a:ext cx="6644106" cy="4525963"/>
          </a:xfrm>
        </p:spPr>
        <p:txBody>
          <a:bodyPr>
            <a:normAutofit fontScale="85000" lnSpcReduction="20000"/>
          </a:bodyPr>
          <a:lstStyle/>
          <a:p>
            <a:pPr marL="0" indent="0">
              <a:buNone/>
            </a:pPr>
            <a:r>
              <a:rPr lang="en-US" dirty="0">
                <a:latin typeface="Helvetica Light"/>
                <a:cs typeface="Helvetica Light"/>
              </a:rPr>
              <a:t>Even at a higher level of certainty – i.e., with a social cue – learners still tracked multiple </a:t>
            </a:r>
            <a:r>
              <a:rPr lang="en-US" dirty="0" smtClean="0">
                <a:latin typeface="Helvetica Light"/>
                <a:cs typeface="Helvetica Light"/>
              </a:rPr>
              <a:t>alternatives</a:t>
            </a:r>
          </a:p>
          <a:p>
            <a:pPr marL="0" indent="0">
              <a:buNone/>
            </a:pPr>
            <a:endParaRPr lang="en-US" dirty="0">
              <a:latin typeface="Helvetica Light"/>
              <a:cs typeface="Helvetica Light"/>
            </a:endParaRPr>
          </a:p>
          <a:p>
            <a:pPr marL="0" indent="0">
              <a:buNone/>
            </a:pPr>
            <a:r>
              <a:rPr lang="en-US" dirty="0" smtClean="0">
                <a:latin typeface="Helvetica Light"/>
                <a:cs typeface="Helvetica Light"/>
              </a:rPr>
              <a:t>Tradeoff </a:t>
            </a:r>
            <a:r>
              <a:rPr lang="en-US" dirty="0">
                <a:latin typeface="Helvetica Light"/>
                <a:cs typeface="Helvetica Light"/>
              </a:rPr>
              <a:t>between reducing referential uncertainty and tracking alternatives</a:t>
            </a:r>
          </a:p>
          <a:p>
            <a:pPr marL="0" indent="0">
              <a:buNone/>
            </a:pPr>
            <a:endParaRPr lang="en-US" dirty="0" smtClean="0">
              <a:latin typeface="Helvetica Light"/>
              <a:cs typeface="Helvetica Light"/>
            </a:endParaRPr>
          </a:p>
          <a:p>
            <a:pPr marL="0" indent="0">
              <a:buNone/>
            </a:pPr>
            <a:endParaRPr lang="en-US" dirty="0">
              <a:latin typeface="Helvetica Light"/>
              <a:cs typeface="Helvetica Light"/>
            </a:endParaRPr>
          </a:p>
          <a:p>
            <a:pPr marL="0" indent="0">
              <a:buNone/>
            </a:pPr>
            <a:r>
              <a:rPr lang="en-US" dirty="0" smtClean="0">
                <a:latin typeface="Helvetica Light"/>
                <a:cs typeface="Helvetica Light"/>
              </a:rPr>
              <a:t>Some evidence that the influence of social cues interacts with attention demands</a:t>
            </a:r>
          </a:p>
          <a:p>
            <a:pPr marL="0" indent="0">
              <a:buNone/>
            </a:pPr>
            <a:endParaRPr lang="en-US" dirty="0">
              <a:latin typeface="Helvetica Light"/>
              <a:cs typeface="Helvetica Light"/>
            </a:endParaRPr>
          </a:p>
          <a:p>
            <a:pPr marL="0" indent="0">
              <a:buNone/>
            </a:pPr>
            <a:endParaRPr lang="en-US" dirty="0">
              <a:latin typeface="Helvetica Light"/>
              <a:cs typeface="Helvetica Light"/>
            </a:endParaRPr>
          </a:p>
          <a:p>
            <a:pPr marL="0" indent="0">
              <a:buNone/>
            </a:pPr>
            <a:endParaRPr lang="en-US" dirty="0">
              <a:latin typeface="Helvetica Light"/>
              <a:cs typeface="Helvetica Light"/>
            </a:endParaRPr>
          </a:p>
        </p:txBody>
      </p:sp>
      <p:sp>
        <p:nvSpPr>
          <p:cNvPr id="4" name="Slide Number Placeholder 3"/>
          <p:cNvSpPr>
            <a:spLocks noGrp="1"/>
          </p:cNvSpPr>
          <p:nvPr>
            <p:ph type="sldNum" sz="quarter" idx="12"/>
          </p:nvPr>
        </p:nvSpPr>
        <p:spPr/>
        <p:txBody>
          <a:bodyPr/>
          <a:lstStyle/>
          <a:p>
            <a:fld id="{86484AF0-C50E-614A-9E2C-D16F32E0B9E3}" type="slidenum">
              <a:rPr lang="en-US" smtClean="0"/>
              <a:t>36</a:t>
            </a:fld>
            <a:endParaRPr lang="en-US"/>
          </a:p>
        </p:txBody>
      </p:sp>
    </p:spTree>
    <p:extLst>
      <p:ext uri="{BB962C8B-B14F-4D97-AF65-F5344CB8AC3E}">
        <p14:creationId xmlns:p14="http://schemas.microsoft.com/office/powerpoint/2010/main" val="28943872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427537" cy="1143000"/>
          </a:xfrm>
        </p:spPr>
        <p:txBody>
          <a:bodyPr>
            <a:normAutofit/>
          </a:bodyPr>
          <a:lstStyle/>
          <a:p>
            <a:pPr algn="l"/>
            <a:r>
              <a:rPr lang="en-US" dirty="0"/>
              <a:t>R</a:t>
            </a:r>
            <a:r>
              <a:rPr lang="en-US" dirty="0" smtClean="0"/>
              <a:t>oadmap </a:t>
            </a:r>
            <a:endParaRPr lang="en-US" dirty="0"/>
          </a:p>
        </p:txBody>
      </p:sp>
      <p:sp>
        <p:nvSpPr>
          <p:cNvPr id="3" name="Content Placeholder 2"/>
          <p:cNvSpPr>
            <a:spLocks noGrp="1"/>
          </p:cNvSpPr>
          <p:nvPr>
            <p:ph idx="1"/>
          </p:nvPr>
        </p:nvSpPr>
        <p:spPr>
          <a:xfrm>
            <a:off x="1335302" y="1689756"/>
            <a:ext cx="7193751" cy="4525963"/>
          </a:xfrm>
        </p:spPr>
        <p:txBody>
          <a:bodyPr>
            <a:normAutofit/>
          </a:bodyPr>
          <a:lstStyle/>
          <a:p>
            <a:pPr marL="0" indent="0">
              <a:buNone/>
            </a:pPr>
            <a:r>
              <a:rPr lang="en-US" sz="3100" dirty="0">
                <a:latin typeface="Helvetica Light"/>
                <a:cs typeface="Helvetica Light"/>
              </a:rPr>
              <a:t>Different ways to reduce referential uncertainty</a:t>
            </a:r>
          </a:p>
          <a:p>
            <a:pPr marL="0" indent="0">
              <a:buNone/>
            </a:pPr>
            <a:endParaRPr lang="en-US" sz="3100" dirty="0">
              <a:latin typeface="Helvetica Light"/>
              <a:cs typeface="Helvetica Light"/>
            </a:endParaRPr>
          </a:p>
          <a:p>
            <a:pPr marL="0" indent="0">
              <a:buNone/>
            </a:pPr>
            <a:r>
              <a:rPr lang="en-US" sz="3100" dirty="0" smtClean="0">
                <a:latin typeface="Helvetica Light"/>
                <a:cs typeface="Helvetica Light"/>
              </a:rPr>
              <a:t>Debate </a:t>
            </a:r>
            <a:r>
              <a:rPr lang="en-US" sz="3100" dirty="0">
                <a:latin typeface="Helvetica Light"/>
                <a:cs typeface="Helvetica Light"/>
              </a:rPr>
              <a:t>about the </a:t>
            </a:r>
            <a:r>
              <a:rPr lang="en-US" sz="3100" dirty="0" smtClean="0">
                <a:latin typeface="Helvetica Light"/>
                <a:cs typeface="Helvetica Light"/>
              </a:rPr>
              <a:t>process </a:t>
            </a:r>
            <a:r>
              <a:rPr lang="en-US" sz="3100" dirty="0">
                <a:latin typeface="Helvetica Light"/>
                <a:cs typeface="Helvetica Light"/>
              </a:rPr>
              <a:t>underlying cross-situational word learning</a:t>
            </a:r>
          </a:p>
          <a:p>
            <a:pPr marL="0" indent="0">
              <a:buNone/>
            </a:pPr>
            <a:endParaRPr lang="en-US" sz="3100" dirty="0">
              <a:latin typeface="Helvetica Light"/>
              <a:cs typeface="Helvetica Light"/>
            </a:endParaRPr>
          </a:p>
          <a:p>
            <a:pPr marL="0" indent="0">
              <a:buNone/>
            </a:pPr>
            <a:r>
              <a:rPr lang="en-US" sz="3100" dirty="0">
                <a:latin typeface="Helvetica Light"/>
                <a:cs typeface="Helvetica Light"/>
              </a:rPr>
              <a:t>A novel, large-scale experiment and </a:t>
            </a:r>
            <a:r>
              <a:rPr lang="en-US" sz="3100" b="1" dirty="0">
                <a:latin typeface="Helvetica Light"/>
                <a:cs typeface="Helvetica Light"/>
              </a:rPr>
              <a:t>computational model</a:t>
            </a:r>
          </a:p>
        </p:txBody>
      </p:sp>
      <p:sp>
        <p:nvSpPr>
          <p:cNvPr id="4" name="Slide Number Placeholder 3"/>
          <p:cNvSpPr>
            <a:spLocks noGrp="1"/>
          </p:cNvSpPr>
          <p:nvPr>
            <p:ph type="sldNum" sz="quarter" idx="12"/>
          </p:nvPr>
        </p:nvSpPr>
        <p:spPr/>
        <p:txBody>
          <a:bodyPr/>
          <a:lstStyle/>
          <a:p>
            <a:fld id="{86484AF0-C50E-614A-9E2C-D16F32E0B9E3}" type="slidenum">
              <a:rPr lang="en-US" smtClean="0"/>
              <a:t>37</a:t>
            </a:fld>
            <a:endParaRPr lang="en-US"/>
          </a:p>
        </p:txBody>
      </p:sp>
    </p:spTree>
    <p:extLst>
      <p:ext uri="{BB962C8B-B14F-4D97-AF65-F5344CB8AC3E}">
        <p14:creationId xmlns:p14="http://schemas.microsoft.com/office/powerpoint/2010/main" val="20703998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par>
                                <p:cTn id="8" presetID="9" presetClass="emph" presetSubtype="0" nodeType="withEffect">
                                  <p:stCondLst>
                                    <p:cond delay="0"/>
                                  </p:stCondLst>
                                  <p:childTnLst>
                                    <p:set>
                                      <p:cBhvr rctx="PPT">
                                        <p:cTn id="9" dur="indefinite"/>
                                        <p:tgtEl>
                                          <p:spTgt spid="3">
                                            <p:txEl>
                                              <p:pRg st="2" end="2"/>
                                            </p:txEl>
                                          </p:spTgt>
                                        </p:tgtEl>
                                        <p:attrNameLst>
                                          <p:attrName>style.opacity</p:attrName>
                                        </p:attrNameLst>
                                      </p:cBhvr>
                                      <p:to>
                                        <p:strVal val="0.5"/>
                                      </p:to>
                                    </p:set>
                                    <p:animEffect filter="image" prLst="opacity: 0.5">
                                      <p:cBhvr rctx="IE">
                                        <p:cTn id="10" dur="indefinite"/>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38</a:t>
            </a:fld>
            <a:endParaRPr lang="en-US"/>
          </a:p>
        </p:txBody>
      </p:sp>
      <p:pic>
        <p:nvPicPr>
          <p:cNvPr id="3" name="Picture 2" descr="Screen Shot 2014-05-11 at 11.29.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669" y="1668549"/>
            <a:ext cx="3326086" cy="4356100"/>
          </a:xfrm>
          <a:prstGeom prst="rect">
            <a:avLst/>
          </a:prstGeom>
        </p:spPr>
      </p:pic>
      <p:sp>
        <p:nvSpPr>
          <p:cNvPr id="7" name="Title 1"/>
          <p:cNvSpPr>
            <a:spLocks noGrp="1"/>
          </p:cNvSpPr>
          <p:nvPr>
            <p:ph type="title"/>
          </p:nvPr>
        </p:nvSpPr>
        <p:spPr>
          <a:xfrm>
            <a:off x="457200" y="311151"/>
            <a:ext cx="6614695" cy="1143000"/>
          </a:xfrm>
        </p:spPr>
        <p:txBody>
          <a:bodyPr>
            <a:noAutofit/>
          </a:bodyPr>
          <a:lstStyle/>
          <a:p>
            <a:pPr algn="l"/>
            <a:r>
              <a:rPr lang="en-US" sz="2800" dirty="0" smtClean="0"/>
              <a:t>Computational-level model with cognitive constraints</a:t>
            </a:r>
            <a:endParaRPr lang="en-US" sz="2800" b="1" dirty="0"/>
          </a:p>
        </p:txBody>
      </p:sp>
      <p:sp>
        <p:nvSpPr>
          <p:cNvPr id="10" name="Rectangle 9"/>
          <p:cNvSpPr/>
          <p:nvPr/>
        </p:nvSpPr>
        <p:spPr>
          <a:xfrm>
            <a:off x="4648197" y="1982887"/>
            <a:ext cx="3971928" cy="584776"/>
          </a:xfrm>
          <a:prstGeom prst="rect">
            <a:avLst/>
          </a:prstGeom>
        </p:spPr>
        <p:txBody>
          <a:bodyPr wrap="square">
            <a:spAutoFit/>
          </a:bodyPr>
          <a:lstStyle/>
          <a:p>
            <a:r>
              <a:rPr lang="en-US" sz="3200" b="1" dirty="0" err="1" smtClean="0">
                <a:latin typeface="Lucida Grande"/>
                <a:ea typeface="Lucida Grande"/>
                <a:cs typeface="Lucida Grande"/>
              </a:rPr>
              <a:t>σ</a:t>
            </a:r>
            <a:r>
              <a:rPr lang="en-US" sz="3200" b="1" dirty="0" smtClean="0">
                <a:latin typeface="Lucida Grande"/>
                <a:ea typeface="Lucida Grande"/>
                <a:cs typeface="Lucida Grande"/>
              </a:rPr>
              <a:t> </a:t>
            </a:r>
            <a:r>
              <a:rPr lang="en-US" sz="3200" b="1" dirty="0" smtClean="0">
                <a:latin typeface="Lucida Grande"/>
                <a:ea typeface="Lucida Grande"/>
                <a:cs typeface="Lucida Grande"/>
                <a:sym typeface="Wingdings"/>
              </a:rPr>
              <a:t> </a:t>
            </a:r>
            <a:r>
              <a:rPr lang="en-US" sz="3200" dirty="0" smtClean="0">
                <a:latin typeface="Helvetica Light"/>
                <a:ea typeface="Lucida Grande"/>
                <a:cs typeface="Helvetica Light"/>
                <a:sym typeface="Wingdings"/>
              </a:rPr>
              <a:t>selection</a:t>
            </a:r>
            <a:endParaRPr lang="en-US" sz="3200" dirty="0">
              <a:latin typeface="Helvetica Light"/>
              <a:cs typeface="Helvetica Light"/>
            </a:endParaRPr>
          </a:p>
        </p:txBody>
      </p:sp>
      <p:sp>
        <p:nvSpPr>
          <p:cNvPr id="11" name="Rectangle 10"/>
          <p:cNvSpPr/>
          <p:nvPr/>
        </p:nvSpPr>
        <p:spPr>
          <a:xfrm>
            <a:off x="4648196" y="5086415"/>
            <a:ext cx="3775456" cy="584776"/>
          </a:xfrm>
          <a:prstGeom prst="rect">
            <a:avLst/>
          </a:prstGeom>
        </p:spPr>
        <p:txBody>
          <a:bodyPr wrap="square">
            <a:spAutoFit/>
          </a:bodyPr>
          <a:lstStyle/>
          <a:p>
            <a:r>
              <a:rPr lang="en-US" sz="3200" b="1" dirty="0" err="1" smtClean="0">
                <a:latin typeface="Lucida Grande"/>
                <a:ea typeface="Lucida Grande"/>
                <a:cs typeface="Lucida Grande"/>
              </a:rPr>
              <a:t>ϒ</a:t>
            </a:r>
            <a:r>
              <a:rPr lang="en-US" sz="3200" b="1" dirty="0" smtClean="0">
                <a:latin typeface="Lucida Grande"/>
                <a:ea typeface="Lucida Grande"/>
                <a:cs typeface="Lucida Grande"/>
              </a:rPr>
              <a:t> </a:t>
            </a:r>
            <a:r>
              <a:rPr lang="en-US" sz="3200" b="1" dirty="0" smtClean="0">
                <a:latin typeface="Lucida Grande"/>
                <a:ea typeface="Lucida Grande"/>
                <a:cs typeface="Lucida Grande"/>
                <a:sym typeface="Wingdings"/>
              </a:rPr>
              <a:t> </a:t>
            </a:r>
            <a:r>
              <a:rPr lang="en-US" sz="3200" dirty="0" smtClean="0">
                <a:latin typeface="Helvetica Light"/>
                <a:ea typeface="Lucida Grande"/>
                <a:cs typeface="Helvetica Light"/>
                <a:sym typeface="Wingdings"/>
              </a:rPr>
              <a:t>encoding</a:t>
            </a:r>
            <a:endParaRPr lang="en-US" sz="3200" dirty="0">
              <a:latin typeface="Helvetica Light"/>
              <a:cs typeface="Helvetica Light"/>
            </a:endParaRPr>
          </a:p>
        </p:txBody>
      </p:sp>
      <p:sp>
        <p:nvSpPr>
          <p:cNvPr id="12" name="Rectangle 11"/>
          <p:cNvSpPr/>
          <p:nvPr/>
        </p:nvSpPr>
        <p:spPr>
          <a:xfrm>
            <a:off x="4648197" y="3523338"/>
            <a:ext cx="3775455" cy="584776"/>
          </a:xfrm>
          <a:prstGeom prst="rect">
            <a:avLst/>
          </a:prstGeom>
        </p:spPr>
        <p:txBody>
          <a:bodyPr wrap="square">
            <a:spAutoFit/>
          </a:bodyPr>
          <a:lstStyle/>
          <a:p>
            <a:r>
              <a:rPr lang="en-US" sz="3200" b="1" dirty="0" err="1" smtClean="0">
                <a:latin typeface="Lucida Grande"/>
                <a:ea typeface="Lucida Grande"/>
                <a:cs typeface="Lucida Grande"/>
              </a:rPr>
              <a:t>λ</a:t>
            </a:r>
            <a:r>
              <a:rPr lang="en-US" sz="3200" b="1" dirty="0" smtClean="0">
                <a:latin typeface="Lucida Grande"/>
                <a:ea typeface="Lucida Grande"/>
                <a:cs typeface="Lucida Grande"/>
              </a:rPr>
              <a:t> </a:t>
            </a:r>
            <a:r>
              <a:rPr lang="en-US" sz="3200" b="1" dirty="0" smtClean="0">
                <a:latin typeface="Lucida Grande"/>
                <a:ea typeface="Lucida Grande"/>
                <a:cs typeface="Lucida Grande"/>
                <a:sym typeface="Wingdings"/>
              </a:rPr>
              <a:t> </a:t>
            </a:r>
            <a:r>
              <a:rPr lang="en-US" sz="3200" dirty="0" smtClean="0">
                <a:latin typeface="Helvetica Light"/>
                <a:ea typeface="Lucida Grande"/>
                <a:cs typeface="Helvetica Light"/>
                <a:sym typeface="Wingdings"/>
              </a:rPr>
              <a:t>decay</a:t>
            </a:r>
            <a:endParaRPr lang="en-US" sz="3200" dirty="0">
              <a:latin typeface="Helvetica Light"/>
              <a:cs typeface="Helvetica Light"/>
            </a:endParaRPr>
          </a:p>
        </p:txBody>
      </p:sp>
      <p:sp>
        <p:nvSpPr>
          <p:cNvPr id="13" name="TextBox 12"/>
          <p:cNvSpPr txBox="1"/>
          <p:nvPr/>
        </p:nvSpPr>
        <p:spPr>
          <a:xfrm>
            <a:off x="1396697" y="6388100"/>
            <a:ext cx="7290103" cy="338554"/>
          </a:xfrm>
          <a:prstGeom prst="rect">
            <a:avLst/>
          </a:prstGeom>
          <a:noFill/>
        </p:spPr>
        <p:txBody>
          <a:bodyPr wrap="square" rtlCol="0">
            <a:spAutoFit/>
          </a:bodyPr>
          <a:lstStyle/>
          <a:p>
            <a:pPr algn="ctr"/>
            <a:r>
              <a:rPr lang="en-US" sz="1600" dirty="0" smtClean="0">
                <a:solidFill>
                  <a:srgbClr val="7F7F7F"/>
                </a:solidFill>
                <a:latin typeface="Helvetica Light"/>
                <a:cs typeface="Helvetica Light"/>
              </a:rPr>
              <a:t>Frank, Goodman &amp; </a:t>
            </a:r>
            <a:r>
              <a:rPr lang="en-US" sz="1600" dirty="0" err="1" smtClean="0">
                <a:solidFill>
                  <a:srgbClr val="7F7F7F"/>
                </a:solidFill>
                <a:latin typeface="Helvetica Light"/>
                <a:cs typeface="Helvetica Light"/>
              </a:rPr>
              <a:t>Tenenbaum</a:t>
            </a:r>
            <a:r>
              <a:rPr lang="en-US" sz="1600" dirty="0">
                <a:solidFill>
                  <a:srgbClr val="7F7F7F"/>
                </a:solidFill>
                <a:latin typeface="Helvetica Light"/>
                <a:cs typeface="Helvetica Light"/>
              </a:rPr>
              <a:t> </a:t>
            </a:r>
            <a:r>
              <a:rPr lang="en-US" sz="1600" dirty="0" smtClean="0">
                <a:solidFill>
                  <a:srgbClr val="7F7F7F"/>
                </a:solidFill>
                <a:latin typeface="Helvetica Light"/>
                <a:cs typeface="Helvetica Light"/>
              </a:rPr>
              <a:t>(2009); </a:t>
            </a:r>
            <a:r>
              <a:rPr lang="en-US" sz="1600" dirty="0" err="1" smtClean="0">
                <a:solidFill>
                  <a:srgbClr val="7F7F7F"/>
                </a:solidFill>
                <a:latin typeface="Helvetica Light"/>
                <a:cs typeface="Helvetica Light"/>
              </a:rPr>
              <a:t>Yurovsky</a:t>
            </a:r>
            <a:r>
              <a:rPr lang="en-US" sz="1600" dirty="0" smtClean="0">
                <a:solidFill>
                  <a:srgbClr val="7F7F7F"/>
                </a:solidFill>
                <a:latin typeface="Helvetica Light"/>
                <a:cs typeface="Helvetica Light"/>
              </a:rPr>
              <a:t> &amp; Frank (under review)</a:t>
            </a:r>
            <a:endParaRPr lang="en-US" sz="1600" dirty="0">
              <a:solidFill>
                <a:srgbClr val="7F7F7F"/>
              </a:solidFill>
              <a:latin typeface="Helvetica Light"/>
              <a:cs typeface="Helvetica Light"/>
            </a:endParaRPr>
          </a:p>
        </p:txBody>
      </p:sp>
    </p:spTree>
    <p:extLst>
      <p:ext uri="{BB962C8B-B14F-4D97-AF65-F5344CB8AC3E}">
        <p14:creationId xmlns:p14="http://schemas.microsoft.com/office/powerpoint/2010/main" val="41875493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22362"/>
          </a:xfrm>
        </p:spPr>
        <p:txBody>
          <a:bodyPr>
            <a:noAutofit/>
          </a:bodyPr>
          <a:lstStyle/>
          <a:p>
            <a:pPr algn="l"/>
            <a:r>
              <a:rPr lang="en-US" sz="3600" dirty="0" smtClean="0"/>
              <a:t>Inferring the referential intention</a:t>
            </a:r>
            <a:endParaRPr lang="en-US" sz="3600" dirty="0"/>
          </a:p>
        </p:txBody>
      </p:sp>
      <p:sp>
        <p:nvSpPr>
          <p:cNvPr id="4" name="Slide Number Placeholder 3"/>
          <p:cNvSpPr>
            <a:spLocks noGrp="1"/>
          </p:cNvSpPr>
          <p:nvPr>
            <p:ph type="sldNum" sz="quarter" idx="12"/>
          </p:nvPr>
        </p:nvSpPr>
        <p:spPr/>
        <p:txBody>
          <a:bodyPr/>
          <a:lstStyle/>
          <a:p>
            <a:fld id="{86484AF0-C50E-614A-9E2C-D16F32E0B9E3}" type="slidenum">
              <a:rPr lang="en-US" smtClean="0"/>
              <a:t>39</a:t>
            </a:fld>
            <a:endParaRPr lang="en-US"/>
          </a:p>
        </p:txBody>
      </p:sp>
      <p:pic>
        <p:nvPicPr>
          <p:cNvPr id="10" name="Picture 9" descr="Novel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5835" y="4022042"/>
            <a:ext cx="1346492" cy="1474581"/>
          </a:xfrm>
          <a:prstGeom prst="rect">
            <a:avLst/>
          </a:prstGeom>
        </p:spPr>
      </p:pic>
      <p:pic>
        <p:nvPicPr>
          <p:cNvPr id="11" name="Picture 10" descr="Novel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5210" y="4022043"/>
            <a:ext cx="1346492" cy="1474581"/>
          </a:xfrm>
          <a:prstGeom prst="rect">
            <a:avLst/>
          </a:prstGeom>
        </p:spPr>
      </p:pic>
      <p:pic>
        <p:nvPicPr>
          <p:cNvPr id="12" name="Picture 11" descr="Novel6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3075" y="4022042"/>
            <a:ext cx="1346492" cy="1474581"/>
          </a:xfrm>
          <a:prstGeom prst="rect">
            <a:avLst/>
          </a:prstGeom>
        </p:spPr>
      </p:pic>
      <p:pic>
        <p:nvPicPr>
          <p:cNvPr id="13" name="Picture 12" descr="Novel88.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0174" y="4022043"/>
            <a:ext cx="1342955" cy="1470707"/>
          </a:xfrm>
          <a:prstGeom prst="rect">
            <a:avLst/>
          </a:prstGeom>
        </p:spPr>
      </p:pic>
      <p:grpSp>
        <p:nvGrpSpPr>
          <p:cNvPr id="8" name="Group 7"/>
          <p:cNvGrpSpPr/>
          <p:nvPr/>
        </p:nvGrpSpPr>
        <p:grpSpPr>
          <a:xfrm>
            <a:off x="1135673" y="1834062"/>
            <a:ext cx="2579077" cy="3744774"/>
            <a:chOff x="1135673" y="1834062"/>
            <a:chExt cx="2579077" cy="3744774"/>
          </a:xfrm>
        </p:grpSpPr>
        <p:sp>
          <p:nvSpPr>
            <p:cNvPr id="17" name="Rectangle 16"/>
            <p:cNvSpPr/>
            <p:nvPr/>
          </p:nvSpPr>
          <p:spPr>
            <a:xfrm>
              <a:off x="1335287" y="3955203"/>
              <a:ext cx="1488639" cy="1623633"/>
            </a:xfrm>
            <a:prstGeom prst="rect">
              <a:avLst/>
            </a:prstGeom>
            <a:noFill/>
            <a:ln w="57150" cmpd="sng">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cxnSp>
          <p:nvCxnSpPr>
            <p:cNvPr id="19" name="Straight Connector 18"/>
            <p:cNvCxnSpPr/>
            <p:nvPr/>
          </p:nvCxnSpPr>
          <p:spPr>
            <a:xfrm flipH="1">
              <a:off x="2229433" y="2618154"/>
              <a:ext cx="173798" cy="1953846"/>
            </a:xfrm>
            <a:prstGeom prst="line">
              <a:avLst/>
            </a:prstGeom>
            <a:ln w="57150" cmpd="sng">
              <a:solidFill>
                <a:schemeClr val="accent2"/>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1135673" y="1834062"/>
              <a:ext cx="2579077" cy="584776"/>
            </a:xfrm>
            <a:prstGeom prst="rect">
              <a:avLst/>
            </a:prstGeom>
          </p:spPr>
          <p:txBody>
            <a:bodyPr wrap="square">
              <a:spAutoFit/>
            </a:bodyPr>
            <a:lstStyle/>
            <a:p>
              <a:pPr algn="ctr"/>
              <a:r>
                <a:rPr lang="en-US" sz="3200" b="1" dirty="0" smtClean="0">
                  <a:latin typeface="Lucida Grande"/>
                  <a:ea typeface="Lucida Grande"/>
                  <a:cs typeface="Lucida Grande"/>
                </a:rPr>
                <a:t>selection</a:t>
              </a:r>
              <a:endParaRPr lang="en-US" sz="3200" dirty="0"/>
            </a:p>
          </p:txBody>
        </p:sp>
      </p:grpSp>
      <p:grpSp>
        <p:nvGrpSpPr>
          <p:cNvPr id="7" name="Group 6"/>
          <p:cNvGrpSpPr/>
          <p:nvPr/>
        </p:nvGrpSpPr>
        <p:grpSpPr>
          <a:xfrm>
            <a:off x="3714750" y="1518900"/>
            <a:ext cx="3365500" cy="2179977"/>
            <a:chOff x="3714750" y="1518900"/>
            <a:chExt cx="3365500" cy="2179977"/>
          </a:xfrm>
        </p:grpSpPr>
        <p:sp>
          <p:nvSpPr>
            <p:cNvPr id="21" name="Left Brace 20"/>
            <p:cNvSpPr/>
            <p:nvPr/>
          </p:nvSpPr>
          <p:spPr>
            <a:xfrm rot="5400000">
              <a:off x="4998050" y="1616677"/>
              <a:ext cx="798900" cy="3365500"/>
            </a:xfrm>
            <a:prstGeom prst="leftBrace">
              <a:avLst>
                <a:gd name="adj1" fmla="val 55208"/>
                <a:gd name="adj2" fmla="val 50000"/>
              </a:avLst>
            </a:prstGeom>
            <a:ln w="571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Rectangle 17"/>
            <p:cNvSpPr/>
            <p:nvPr/>
          </p:nvSpPr>
          <p:spPr>
            <a:xfrm>
              <a:off x="3993661" y="1518900"/>
              <a:ext cx="2959589" cy="584776"/>
            </a:xfrm>
            <a:prstGeom prst="rect">
              <a:avLst/>
            </a:prstGeom>
          </p:spPr>
          <p:txBody>
            <a:bodyPr wrap="square">
              <a:spAutoFit/>
            </a:bodyPr>
            <a:lstStyle/>
            <a:p>
              <a:pPr algn="ctr"/>
              <a:r>
                <a:rPr lang="en-US" sz="3200" b="1" dirty="0" smtClean="0">
                  <a:latin typeface="Lucida Grande"/>
                  <a:ea typeface="Lucida Grande"/>
                  <a:cs typeface="Lucida Grande"/>
                </a:rPr>
                <a:t>1 - selection</a:t>
              </a:r>
              <a:endParaRPr lang="en-US" sz="3200" dirty="0"/>
            </a:p>
          </p:txBody>
        </p:sp>
        <p:cxnSp>
          <p:nvCxnSpPr>
            <p:cNvPr id="6" name="Straight Connector 5"/>
            <p:cNvCxnSpPr/>
            <p:nvPr/>
          </p:nvCxnSpPr>
          <p:spPr>
            <a:xfrm>
              <a:off x="3954585" y="2164844"/>
              <a:ext cx="2825264"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4098267" y="2256587"/>
              <a:ext cx="2579077" cy="584776"/>
            </a:xfrm>
            <a:prstGeom prst="rect">
              <a:avLst/>
            </a:prstGeom>
          </p:spPr>
          <p:txBody>
            <a:bodyPr wrap="square">
              <a:spAutoFit/>
            </a:bodyPr>
            <a:lstStyle/>
            <a:p>
              <a:pPr algn="ctr"/>
              <a:r>
                <a:rPr lang="en-US" sz="3200" b="1" dirty="0" smtClean="0">
                  <a:latin typeface="Lucida Grande"/>
                  <a:ea typeface="Lucida Grande"/>
                  <a:cs typeface="Lucida Grande"/>
                </a:rPr>
                <a:t>3</a:t>
              </a:r>
              <a:endParaRPr lang="en-US" sz="3200" dirty="0"/>
            </a:p>
          </p:txBody>
        </p:sp>
      </p:grpSp>
    </p:spTree>
    <p:extLst>
      <p:ext uri="{BB962C8B-B14F-4D97-AF65-F5344CB8AC3E}">
        <p14:creationId xmlns:p14="http://schemas.microsoft.com/office/powerpoint/2010/main" val="22905577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rctx="PPT">
                                        <p:cTn id="14" dur="indefinite"/>
                                        <p:tgtEl>
                                          <p:spTgt spid="12"/>
                                        </p:tgtEl>
                                        <p:attrNameLst>
                                          <p:attrName>style.opacity</p:attrName>
                                        </p:attrNameLst>
                                      </p:cBhvr>
                                      <p:to>
                                        <p:strVal val="0.5"/>
                                      </p:to>
                                    </p:set>
                                    <p:animEffect filter="image" prLst="opacity: 0.5">
                                      <p:cBhvr rctx="IE">
                                        <p:cTn id="15" dur="indefinite"/>
                                        <p:tgtEl>
                                          <p:spTgt spid="12"/>
                                        </p:tgtEl>
                                      </p:cBhvr>
                                    </p:animEffect>
                                  </p:childTnLst>
                                </p:cTn>
                              </p:par>
                              <p:par>
                                <p:cTn id="16" presetID="9" presetClass="emph" presetSubtype="0" nodeType="withEffect">
                                  <p:stCondLst>
                                    <p:cond delay="0"/>
                                  </p:stCondLst>
                                  <p:childTnLst>
                                    <p:set>
                                      <p:cBhvr rctx="PPT">
                                        <p:cTn id="17" dur="indefinite"/>
                                        <p:tgtEl>
                                          <p:spTgt spid="10"/>
                                        </p:tgtEl>
                                        <p:attrNameLst>
                                          <p:attrName>style.opacity</p:attrName>
                                        </p:attrNameLst>
                                      </p:cBhvr>
                                      <p:to>
                                        <p:strVal val="0.5"/>
                                      </p:to>
                                    </p:set>
                                    <p:animEffect filter="image" prLst="opacity: 0.5">
                                      <p:cBhvr rctx="IE">
                                        <p:cTn id="18" dur="indefinite"/>
                                        <p:tgtEl>
                                          <p:spTgt spid="10"/>
                                        </p:tgtEl>
                                      </p:cBhvr>
                                    </p:animEffect>
                                  </p:childTnLst>
                                </p:cTn>
                              </p:par>
                              <p:par>
                                <p:cTn id="19" presetID="9" presetClass="emph" presetSubtype="0" nodeType="withEffect">
                                  <p:stCondLst>
                                    <p:cond delay="0"/>
                                  </p:stCondLst>
                                  <p:childTnLst>
                                    <p:set>
                                      <p:cBhvr rctx="PPT">
                                        <p:cTn id="20" dur="indefinite"/>
                                        <p:tgtEl>
                                          <p:spTgt spid="13"/>
                                        </p:tgtEl>
                                        <p:attrNameLst>
                                          <p:attrName>style.opacity</p:attrName>
                                        </p:attrNameLst>
                                      </p:cBhvr>
                                      <p:to>
                                        <p:strVal val="0.5"/>
                                      </p:to>
                                    </p:set>
                                    <p:animEffect filter="image" prLst="opacity: 0.5">
                                      <p:cBhvr rctx="IE">
                                        <p:cTn id="21"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4</a:t>
            </a:fld>
            <a:endParaRPr lang="en-US"/>
          </a:p>
        </p:txBody>
      </p:sp>
      <p:pic>
        <p:nvPicPr>
          <p:cNvPr id="10" name="Picture 9" descr="dreamstime_m_1302675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866" y="1452547"/>
            <a:ext cx="6614160" cy="4212336"/>
          </a:xfrm>
          <a:prstGeom prst="rect">
            <a:avLst/>
          </a:prstGeom>
        </p:spPr>
      </p:pic>
    </p:spTree>
    <p:extLst>
      <p:ext uri="{BB962C8B-B14F-4D97-AF65-F5344CB8AC3E}">
        <p14:creationId xmlns:p14="http://schemas.microsoft.com/office/powerpoint/2010/main" val="118149552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40</a:t>
            </a:fld>
            <a:endParaRPr lang="en-US"/>
          </a:p>
        </p:txBody>
      </p:sp>
      <p:sp>
        <p:nvSpPr>
          <p:cNvPr id="5" name="Rectangle 4"/>
          <p:cNvSpPr/>
          <p:nvPr/>
        </p:nvSpPr>
        <p:spPr>
          <a:xfrm>
            <a:off x="4977303" y="1420979"/>
            <a:ext cx="3151793" cy="584776"/>
          </a:xfrm>
          <a:prstGeom prst="rect">
            <a:avLst/>
          </a:prstGeom>
        </p:spPr>
        <p:txBody>
          <a:bodyPr wrap="square">
            <a:spAutoFit/>
          </a:bodyPr>
          <a:lstStyle/>
          <a:p>
            <a:pPr algn="ctr"/>
            <a:r>
              <a:rPr lang="en-US" sz="3200" b="1" dirty="0">
                <a:latin typeface="Lucida Grande"/>
                <a:ea typeface="Lucida Grande"/>
                <a:cs typeface="Lucida Grande"/>
              </a:rPr>
              <a:t>s</a:t>
            </a:r>
            <a:r>
              <a:rPr lang="en-US" sz="3200" b="1" dirty="0" smtClean="0">
                <a:latin typeface="Lucida Grande"/>
                <a:ea typeface="Lucida Grande"/>
                <a:cs typeface="Lucida Grande"/>
              </a:rPr>
              <a:t>election = 1 </a:t>
            </a:r>
            <a:endParaRPr lang="en-US" sz="3200" dirty="0"/>
          </a:p>
        </p:txBody>
      </p:sp>
      <p:grpSp>
        <p:nvGrpSpPr>
          <p:cNvPr id="22" name="Group 21"/>
          <p:cNvGrpSpPr/>
          <p:nvPr/>
        </p:nvGrpSpPr>
        <p:grpSpPr>
          <a:xfrm>
            <a:off x="568430" y="1086651"/>
            <a:ext cx="3746500" cy="1253431"/>
            <a:chOff x="3623181" y="912724"/>
            <a:chExt cx="3293320" cy="1253431"/>
          </a:xfrm>
        </p:grpSpPr>
        <p:sp>
          <p:nvSpPr>
            <p:cNvPr id="10" name="Rectangle 9"/>
            <p:cNvSpPr/>
            <p:nvPr/>
          </p:nvSpPr>
          <p:spPr>
            <a:xfrm>
              <a:off x="3623181" y="1230582"/>
              <a:ext cx="2515445" cy="584776"/>
            </a:xfrm>
            <a:prstGeom prst="rect">
              <a:avLst/>
            </a:prstGeom>
          </p:spPr>
          <p:txBody>
            <a:bodyPr wrap="square">
              <a:spAutoFit/>
            </a:bodyPr>
            <a:lstStyle/>
            <a:p>
              <a:r>
                <a:rPr lang="en-US" sz="3200" b="1" dirty="0">
                  <a:latin typeface="Lucida Grande"/>
                  <a:ea typeface="Lucida Grande"/>
                  <a:cs typeface="Lucida Grande"/>
                </a:rPr>
                <a:t>s</a:t>
              </a:r>
              <a:r>
                <a:rPr lang="en-US" sz="3200" b="1" dirty="0" smtClean="0">
                  <a:latin typeface="Lucida Grande"/>
                  <a:ea typeface="Lucida Grande"/>
                  <a:cs typeface="Lucida Grande"/>
                </a:rPr>
                <a:t>election =</a:t>
              </a:r>
              <a:endParaRPr lang="en-US" sz="3200" dirty="0"/>
            </a:p>
          </p:txBody>
        </p:sp>
        <p:cxnSp>
          <p:nvCxnSpPr>
            <p:cNvPr id="12" name="Straight Connector 11"/>
            <p:cNvCxnSpPr/>
            <p:nvPr/>
          </p:nvCxnSpPr>
          <p:spPr>
            <a:xfrm>
              <a:off x="6027502" y="1528558"/>
              <a:ext cx="85407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6202126" y="912724"/>
              <a:ext cx="428625" cy="738259"/>
            </a:xfrm>
            <a:prstGeom prst="rect">
              <a:avLst/>
            </a:prstGeom>
          </p:spPr>
          <p:txBody>
            <a:bodyPr wrap="square">
              <a:spAutoFit/>
            </a:bodyPr>
            <a:lstStyle/>
            <a:p>
              <a:r>
                <a:rPr lang="en-US" sz="3200" b="1" dirty="0" smtClean="0">
                  <a:latin typeface="Lucida Grande"/>
                  <a:ea typeface="Lucida Grande"/>
                  <a:cs typeface="Lucida Grande"/>
                </a:rPr>
                <a:t>1</a:t>
              </a:r>
              <a:endParaRPr lang="en-US" sz="3200" dirty="0"/>
            </a:p>
          </p:txBody>
        </p:sp>
        <p:sp>
          <p:nvSpPr>
            <p:cNvPr id="14" name="Rectangle 13"/>
            <p:cNvSpPr/>
            <p:nvPr/>
          </p:nvSpPr>
          <p:spPr>
            <a:xfrm>
              <a:off x="5852876" y="1622175"/>
              <a:ext cx="1063625" cy="543980"/>
            </a:xfrm>
            <a:prstGeom prst="rect">
              <a:avLst/>
            </a:prstGeom>
          </p:spPr>
          <p:txBody>
            <a:bodyPr wrap="square">
              <a:spAutoFit/>
            </a:bodyPr>
            <a:lstStyle/>
            <a:p>
              <a:pPr algn="ctr"/>
              <a:r>
                <a:rPr lang="en-US" sz="2200" b="1" dirty="0" smtClean="0">
                  <a:latin typeface="Lucida Grande"/>
                  <a:ea typeface="Lucida Grande"/>
                  <a:cs typeface="Lucida Grande"/>
                </a:rPr>
                <a:t># </a:t>
              </a:r>
              <a:r>
                <a:rPr lang="en-US" sz="2200" b="1" dirty="0" err="1" smtClean="0">
                  <a:latin typeface="Lucida Grande"/>
                  <a:ea typeface="Lucida Grande"/>
                  <a:cs typeface="Lucida Grande"/>
                </a:rPr>
                <a:t>pics</a:t>
              </a:r>
              <a:endParaRPr lang="en-US" sz="2200" dirty="0"/>
            </a:p>
          </p:txBody>
        </p:sp>
      </p:grpSp>
      <p:pic>
        <p:nvPicPr>
          <p:cNvPr id="18" name="Picture 17" descr="stat_accumulat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31" y="2166155"/>
            <a:ext cx="3586124" cy="4303349"/>
          </a:xfrm>
          <a:prstGeom prst="rect">
            <a:avLst/>
          </a:prstGeom>
        </p:spPr>
      </p:pic>
      <p:pic>
        <p:nvPicPr>
          <p:cNvPr id="19" name="Picture 18" descr="single_hyp.png"/>
          <p:cNvPicPr>
            <a:picLocks noChangeAspect="1"/>
          </p:cNvPicPr>
          <p:nvPr/>
        </p:nvPicPr>
        <p:blipFill rotWithShape="1">
          <a:blip r:embed="rId4">
            <a:extLst>
              <a:ext uri="{28A0092B-C50C-407E-A947-70E740481C1C}">
                <a14:useLocalDpi xmlns:a14="http://schemas.microsoft.com/office/drawing/2010/main" val="0"/>
              </a:ext>
            </a:extLst>
          </a:blip>
          <a:srcRect t="3957"/>
          <a:stretch/>
        </p:blipFill>
        <p:spPr>
          <a:xfrm>
            <a:off x="4119546" y="2394682"/>
            <a:ext cx="3480664" cy="4011527"/>
          </a:xfrm>
          <a:prstGeom prst="rect">
            <a:avLst/>
          </a:prstGeom>
        </p:spPr>
      </p:pic>
      <p:pic>
        <p:nvPicPr>
          <p:cNvPr id="23" name="Picture 22" descr="mod_data_fit.png"/>
          <p:cNvPicPr>
            <a:picLocks noChangeAspect="1"/>
          </p:cNvPicPr>
          <p:nvPr/>
        </p:nvPicPr>
        <p:blipFill rotWithShape="1">
          <a:blip r:embed="rId5">
            <a:extLst>
              <a:ext uri="{28A0092B-C50C-407E-A947-70E740481C1C}">
                <a14:useLocalDpi xmlns:a14="http://schemas.microsoft.com/office/drawing/2010/main" val="0"/>
              </a:ext>
            </a:extLst>
          </a:blip>
          <a:srcRect l="79701" t="24671" r="5000" b="21794"/>
          <a:stretch/>
        </p:blipFill>
        <p:spPr>
          <a:xfrm>
            <a:off x="7600210" y="2671440"/>
            <a:ext cx="1398954" cy="2447636"/>
          </a:xfrm>
          <a:prstGeom prst="rect">
            <a:avLst/>
          </a:prstGeom>
        </p:spPr>
      </p:pic>
    </p:spTree>
    <p:extLst>
      <p:ext uri="{BB962C8B-B14F-4D97-AF65-F5344CB8AC3E}">
        <p14:creationId xmlns:p14="http://schemas.microsoft.com/office/powerpoint/2010/main" val="41409991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dirty="0" smtClean="0"/>
              <a:t>Varying selection, decay, and encoding</a:t>
            </a:r>
            <a:endParaRPr lang="en-US" sz="3600" dirty="0"/>
          </a:p>
        </p:txBody>
      </p:sp>
      <p:sp>
        <p:nvSpPr>
          <p:cNvPr id="4" name="Slide Number Placeholder 3"/>
          <p:cNvSpPr>
            <a:spLocks noGrp="1"/>
          </p:cNvSpPr>
          <p:nvPr>
            <p:ph type="sldNum" sz="quarter" idx="12"/>
          </p:nvPr>
        </p:nvSpPr>
        <p:spPr/>
        <p:txBody>
          <a:bodyPr/>
          <a:lstStyle/>
          <a:p>
            <a:fld id="{86484AF0-C50E-614A-9E2C-D16F32E0B9E3}" type="slidenum">
              <a:rPr lang="en-US" smtClean="0"/>
              <a:t>41</a:t>
            </a:fld>
            <a:endParaRPr lang="en-US"/>
          </a:p>
        </p:txBody>
      </p:sp>
      <p:sp>
        <p:nvSpPr>
          <p:cNvPr id="5" name="Rectangle 4"/>
          <p:cNvSpPr/>
          <p:nvPr/>
        </p:nvSpPr>
        <p:spPr>
          <a:xfrm>
            <a:off x="5901938" y="1488796"/>
            <a:ext cx="3352800" cy="461665"/>
          </a:xfrm>
          <a:prstGeom prst="rect">
            <a:avLst/>
          </a:prstGeom>
        </p:spPr>
        <p:txBody>
          <a:bodyPr wrap="square">
            <a:spAutoFit/>
          </a:bodyPr>
          <a:lstStyle/>
          <a:p>
            <a:r>
              <a:rPr lang="en-US" sz="2400" b="1" dirty="0">
                <a:latin typeface="Lucida Grande"/>
                <a:ea typeface="Lucida Grande"/>
                <a:cs typeface="Lucida Grande"/>
              </a:rPr>
              <a:t>s</a:t>
            </a:r>
            <a:r>
              <a:rPr lang="en-US" sz="2400" b="1" dirty="0" smtClean="0">
                <a:latin typeface="Lucida Grande"/>
                <a:ea typeface="Lucida Grande"/>
                <a:cs typeface="Lucida Grande"/>
              </a:rPr>
              <a:t>election = 0.57</a:t>
            </a:r>
            <a:endParaRPr lang="en-US" sz="2400" dirty="0"/>
          </a:p>
        </p:txBody>
      </p:sp>
      <p:sp>
        <p:nvSpPr>
          <p:cNvPr id="6" name="Rectangle 5"/>
          <p:cNvSpPr/>
          <p:nvPr/>
        </p:nvSpPr>
        <p:spPr>
          <a:xfrm>
            <a:off x="5901938" y="2493903"/>
            <a:ext cx="2930769" cy="461665"/>
          </a:xfrm>
          <a:prstGeom prst="rect">
            <a:avLst/>
          </a:prstGeom>
        </p:spPr>
        <p:txBody>
          <a:bodyPr wrap="square">
            <a:spAutoFit/>
          </a:bodyPr>
          <a:lstStyle/>
          <a:p>
            <a:r>
              <a:rPr lang="en-US" sz="2400" b="1" dirty="0">
                <a:latin typeface="Lucida Grande"/>
                <a:ea typeface="Lucida Grande"/>
                <a:cs typeface="Lucida Grande"/>
              </a:rPr>
              <a:t>e</a:t>
            </a:r>
            <a:r>
              <a:rPr lang="en-US" sz="2400" b="1" dirty="0" smtClean="0">
                <a:latin typeface="Lucida Grande"/>
                <a:ea typeface="Lucida Grande"/>
                <a:cs typeface="Lucida Grande"/>
              </a:rPr>
              <a:t>ncoding  = 1.5</a:t>
            </a:r>
            <a:endParaRPr lang="en-US" sz="2400" dirty="0"/>
          </a:p>
        </p:txBody>
      </p:sp>
      <p:sp>
        <p:nvSpPr>
          <p:cNvPr id="7" name="Rectangle 6"/>
          <p:cNvSpPr/>
          <p:nvPr/>
        </p:nvSpPr>
        <p:spPr>
          <a:xfrm>
            <a:off x="5901938" y="2012727"/>
            <a:ext cx="3333262" cy="461665"/>
          </a:xfrm>
          <a:prstGeom prst="rect">
            <a:avLst/>
          </a:prstGeom>
        </p:spPr>
        <p:txBody>
          <a:bodyPr wrap="square">
            <a:spAutoFit/>
          </a:bodyPr>
          <a:lstStyle/>
          <a:p>
            <a:r>
              <a:rPr lang="en-US" sz="2400" b="1" dirty="0" smtClean="0">
                <a:latin typeface="Lucida Grande"/>
                <a:ea typeface="Lucida Grande"/>
                <a:cs typeface="Lucida Grande"/>
              </a:rPr>
              <a:t>decay = 0.15 </a:t>
            </a:r>
            <a:endParaRPr lang="en-US" sz="2400" dirty="0"/>
          </a:p>
        </p:txBody>
      </p:sp>
      <p:pic>
        <p:nvPicPr>
          <p:cNvPr id="3" name="Picture 2" descr="add_mem_at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744" y="1719629"/>
            <a:ext cx="4168205" cy="5001846"/>
          </a:xfrm>
          <a:prstGeom prst="rect">
            <a:avLst/>
          </a:prstGeom>
        </p:spPr>
      </p:pic>
      <p:sp>
        <p:nvSpPr>
          <p:cNvPr id="10" name="TextBox 9"/>
          <p:cNvSpPr txBox="1"/>
          <p:nvPr/>
        </p:nvSpPr>
        <p:spPr>
          <a:xfrm>
            <a:off x="4959047" y="6356350"/>
            <a:ext cx="3188306" cy="338554"/>
          </a:xfrm>
          <a:prstGeom prst="rect">
            <a:avLst/>
          </a:prstGeom>
          <a:noFill/>
        </p:spPr>
        <p:txBody>
          <a:bodyPr wrap="square" rtlCol="0">
            <a:spAutoFit/>
          </a:bodyPr>
          <a:lstStyle/>
          <a:p>
            <a:pPr algn="ctr"/>
            <a:r>
              <a:rPr lang="en-US" sz="1600" dirty="0" err="1" smtClean="0">
                <a:solidFill>
                  <a:srgbClr val="7F7F7F"/>
                </a:solidFill>
                <a:latin typeface="Helvetica Light"/>
                <a:cs typeface="Helvetica Light"/>
              </a:rPr>
              <a:t>Yurovsky</a:t>
            </a:r>
            <a:r>
              <a:rPr lang="en-US" sz="1600" dirty="0" smtClean="0">
                <a:solidFill>
                  <a:srgbClr val="7F7F7F"/>
                </a:solidFill>
                <a:latin typeface="Helvetica Light"/>
                <a:cs typeface="Helvetica Light"/>
              </a:rPr>
              <a:t> &amp; Frank (under review)</a:t>
            </a:r>
            <a:endParaRPr lang="en-US" sz="1600" dirty="0">
              <a:solidFill>
                <a:srgbClr val="7F7F7F"/>
              </a:solidFill>
              <a:latin typeface="Helvetica Light"/>
              <a:cs typeface="Helvetica Light"/>
            </a:endParaRPr>
          </a:p>
        </p:txBody>
      </p:sp>
      <p:pic>
        <p:nvPicPr>
          <p:cNvPr id="11" name="Picture 10" descr="mod_data_fit.png"/>
          <p:cNvPicPr>
            <a:picLocks noChangeAspect="1"/>
          </p:cNvPicPr>
          <p:nvPr/>
        </p:nvPicPr>
        <p:blipFill rotWithShape="1">
          <a:blip r:embed="rId3">
            <a:extLst>
              <a:ext uri="{28A0092B-C50C-407E-A947-70E740481C1C}">
                <a14:useLocalDpi xmlns:a14="http://schemas.microsoft.com/office/drawing/2010/main" val="0"/>
              </a:ext>
            </a:extLst>
          </a:blip>
          <a:srcRect l="79701" t="24671" r="5000" b="21794"/>
          <a:stretch/>
        </p:blipFill>
        <p:spPr>
          <a:xfrm>
            <a:off x="4275386" y="2955568"/>
            <a:ext cx="1398954" cy="2447636"/>
          </a:xfrm>
          <a:prstGeom prst="rect">
            <a:avLst/>
          </a:prstGeom>
        </p:spPr>
      </p:pic>
    </p:spTree>
    <p:extLst>
      <p:ext uri="{BB962C8B-B14F-4D97-AF65-F5344CB8AC3E}">
        <p14:creationId xmlns:p14="http://schemas.microsoft.com/office/powerpoint/2010/main" val="15094544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smtClean="0"/>
              <a:t>Is social information a boost to selection strength? </a:t>
            </a:r>
            <a:endParaRPr lang="en-US" sz="3200" dirty="0"/>
          </a:p>
        </p:txBody>
      </p:sp>
      <p:sp>
        <p:nvSpPr>
          <p:cNvPr id="4" name="Slide Number Placeholder 3"/>
          <p:cNvSpPr>
            <a:spLocks noGrp="1"/>
          </p:cNvSpPr>
          <p:nvPr>
            <p:ph type="sldNum" sz="quarter" idx="12"/>
          </p:nvPr>
        </p:nvSpPr>
        <p:spPr/>
        <p:txBody>
          <a:bodyPr/>
          <a:lstStyle/>
          <a:p>
            <a:fld id="{86484AF0-C50E-614A-9E2C-D16F32E0B9E3}" type="slidenum">
              <a:rPr lang="en-US" smtClean="0"/>
              <a:t>42</a:t>
            </a:fld>
            <a:endParaRPr lang="en-US"/>
          </a:p>
        </p:txBody>
      </p:sp>
      <p:pic>
        <p:nvPicPr>
          <p:cNvPr id="8" name="Picture 7" descr="sig_soc_boo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032097"/>
            <a:ext cx="3724029" cy="4513288"/>
          </a:xfrm>
          <a:prstGeom prst="rect">
            <a:avLst/>
          </a:prstGeom>
        </p:spPr>
      </p:pic>
      <p:sp>
        <p:nvSpPr>
          <p:cNvPr id="10" name="Rectangle 9"/>
          <p:cNvSpPr/>
          <p:nvPr/>
        </p:nvSpPr>
        <p:spPr>
          <a:xfrm>
            <a:off x="5862862" y="1703714"/>
            <a:ext cx="2930769" cy="461665"/>
          </a:xfrm>
          <a:prstGeom prst="rect">
            <a:avLst/>
          </a:prstGeom>
        </p:spPr>
        <p:txBody>
          <a:bodyPr wrap="square">
            <a:spAutoFit/>
          </a:bodyPr>
          <a:lstStyle/>
          <a:p>
            <a:r>
              <a:rPr lang="en-US" sz="2400" b="1" dirty="0">
                <a:solidFill>
                  <a:srgbClr val="0080FF"/>
                </a:solidFill>
                <a:latin typeface="Lucida Grande"/>
                <a:ea typeface="Lucida Grande"/>
                <a:cs typeface="Lucida Grande"/>
              </a:rPr>
              <a:t>s</a:t>
            </a:r>
            <a:r>
              <a:rPr lang="en-US" sz="2400" b="1" dirty="0" smtClean="0">
                <a:solidFill>
                  <a:srgbClr val="0080FF"/>
                </a:solidFill>
                <a:latin typeface="Lucida Grande"/>
                <a:ea typeface="Lucida Grande"/>
                <a:cs typeface="Lucida Grande"/>
              </a:rPr>
              <a:t>election = 0.57</a:t>
            </a:r>
            <a:endParaRPr lang="en-US" sz="2400" dirty="0">
              <a:solidFill>
                <a:srgbClr val="0080FF"/>
              </a:solidFill>
            </a:endParaRPr>
          </a:p>
        </p:txBody>
      </p:sp>
      <p:sp>
        <p:nvSpPr>
          <p:cNvPr id="11" name="Rectangle 10"/>
          <p:cNvSpPr/>
          <p:nvPr/>
        </p:nvSpPr>
        <p:spPr>
          <a:xfrm>
            <a:off x="5862862" y="2708821"/>
            <a:ext cx="2930769" cy="461665"/>
          </a:xfrm>
          <a:prstGeom prst="rect">
            <a:avLst/>
          </a:prstGeom>
        </p:spPr>
        <p:txBody>
          <a:bodyPr wrap="square">
            <a:spAutoFit/>
          </a:bodyPr>
          <a:lstStyle/>
          <a:p>
            <a:r>
              <a:rPr lang="en-US" sz="2400" b="1" dirty="0">
                <a:latin typeface="Lucida Grande"/>
                <a:ea typeface="Lucida Grande"/>
                <a:cs typeface="Lucida Grande"/>
              </a:rPr>
              <a:t>e</a:t>
            </a:r>
            <a:r>
              <a:rPr lang="en-US" sz="2400" b="1" dirty="0" smtClean="0">
                <a:latin typeface="Lucida Grande"/>
                <a:ea typeface="Lucida Grande"/>
                <a:cs typeface="Lucida Grande"/>
              </a:rPr>
              <a:t>ncoding  = 1.5</a:t>
            </a:r>
            <a:endParaRPr lang="en-US" sz="2400" dirty="0"/>
          </a:p>
        </p:txBody>
      </p:sp>
      <p:sp>
        <p:nvSpPr>
          <p:cNvPr id="12" name="Rectangle 11"/>
          <p:cNvSpPr/>
          <p:nvPr/>
        </p:nvSpPr>
        <p:spPr>
          <a:xfrm>
            <a:off x="5862862" y="2227645"/>
            <a:ext cx="2913690" cy="461665"/>
          </a:xfrm>
          <a:prstGeom prst="rect">
            <a:avLst/>
          </a:prstGeom>
        </p:spPr>
        <p:txBody>
          <a:bodyPr wrap="square">
            <a:spAutoFit/>
          </a:bodyPr>
          <a:lstStyle/>
          <a:p>
            <a:r>
              <a:rPr lang="en-US" sz="2400" b="1" dirty="0" smtClean="0">
                <a:latin typeface="Lucida Grande"/>
                <a:ea typeface="Lucida Grande"/>
                <a:cs typeface="Lucida Grande"/>
              </a:rPr>
              <a:t>decay = 0.15 </a:t>
            </a:r>
            <a:endParaRPr lang="en-US" sz="2400" dirty="0"/>
          </a:p>
        </p:txBody>
      </p:sp>
      <p:pic>
        <p:nvPicPr>
          <p:cNvPr id="15" name="Picture 14" descr="mod_data_fit.png"/>
          <p:cNvPicPr>
            <a:picLocks noChangeAspect="1"/>
          </p:cNvPicPr>
          <p:nvPr/>
        </p:nvPicPr>
        <p:blipFill rotWithShape="1">
          <a:blip r:embed="rId4">
            <a:extLst>
              <a:ext uri="{28A0092B-C50C-407E-A947-70E740481C1C}">
                <a14:useLocalDpi xmlns:a14="http://schemas.microsoft.com/office/drawing/2010/main" val="0"/>
              </a:ext>
            </a:extLst>
          </a:blip>
          <a:srcRect l="79701" t="24671" r="5000" b="21794"/>
          <a:stretch/>
        </p:blipFill>
        <p:spPr>
          <a:xfrm>
            <a:off x="4044460" y="2955568"/>
            <a:ext cx="1398954" cy="2447636"/>
          </a:xfrm>
          <a:prstGeom prst="rect">
            <a:avLst/>
          </a:prstGeom>
        </p:spPr>
      </p:pic>
    </p:spTree>
    <p:extLst>
      <p:ext uri="{BB962C8B-B14F-4D97-AF65-F5344CB8AC3E}">
        <p14:creationId xmlns:p14="http://schemas.microsoft.com/office/powerpoint/2010/main" val="14558863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43</a:t>
            </a:fld>
            <a:endParaRPr lang="en-US"/>
          </a:p>
        </p:txBody>
      </p:sp>
      <p:pic>
        <p:nvPicPr>
          <p:cNvPr id="7" name="Picture 6" descr="mod_data_fit.png"/>
          <p:cNvPicPr>
            <a:picLocks noChangeAspect="1"/>
          </p:cNvPicPr>
          <p:nvPr/>
        </p:nvPicPr>
        <p:blipFill rotWithShape="1">
          <a:blip r:embed="rId3">
            <a:extLst>
              <a:ext uri="{28A0092B-C50C-407E-A947-70E740481C1C}">
                <a14:useLocalDpi xmlns:a14="http://schemas.microsoft.com/office/drawing/2010/main" val="0"/>
              </a:ext>
            </a:extLst>
          </a:blip>
          <a:srcRect r="3820"/>
          <a:stretch/>
        </p:blipFill>
        <p:spPr>
          <a:xfrm>
            <a:off x="79375" y="1349375"/>
            <a:ext cx="8794750" cy="4572000"/>
          </a:xfrm>
          <a:prstGeom prst="rect">
            <a:avLst/>
          </a:prstGeom>
        </p:spPr>
      </p:pic>
      <p:sp>
        <p:nvSpPr>
          <p:cNvPr id="9" name="Rectangle 8"/>
          <p:cNvSpPr/>
          <p:nvPr/>
        </p:nvSpPr>
        <p:spPr>
          <a:xfrm>
            <a:off x="2517776" y="3533776"/>
            <a:ext cx="1519094" cy="1096840"/>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036869" y="2289175"/>
            <a:ext cx="3122756" cy="1244600"/>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83304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80300" cy="1143000"/>
          </a:xfrm>
        </p:spPr>
        <p:txBody>
          <a:bodyPr>
            <a:normAutofit/>
          </a:bodyPr>
          <a:lstStyle/>
          <a:p>
            <a:pPr algn="l"/>
            <a:r>
              <a:rPr lang="en-US" sz="3200" dirty="0" smtClean="0"/>
              <a:t>Alternative models of social information </a:t>
            </a:r>
            <a:endParaRPr lang="en-US" sz="3200" dirty="0"/>
          </a:p>
        </p:txBody>
      </p:sp>
      <p:sp>
        <p:nvSpPr>
          <p:cNvPr id="3" name="Content Placeholder 2"/>
          <p:cNvSpPr>
            <a:spLocks noGrp="1"/>
          </p:cNvSpPr>
          <p:nvPr>
            <p:ph idx="1"/>
          </p:nvPr>
        </p:nvSpPr>
        <p:spPr>
          <a:xfrm>
            <a:off x="1235742" y="1766887"/>
            <a:ext cx="7673795" cy="3789363"/>
          </a:xfrm>
        </p:spPr>
        <p:txBody>
          <a:bodyPr>
            <a:normAutofit/>
          </a:bodyPr>
          <a:lstStyle/>
          <a:p>
            <a:pPr marL="0" indent="0">
              <a:buNone/>
            </a:pPr>
            <a:r>
              <a:rPr lang="en-US" sz="3000" dirty="0" smtClean="0">
                <a:latin typeface="Helvetica Light"/>
                <a:cs typeface="Helvetica Light"/>
              </a:rPr>
              <a:t>Spotlights </a:t>
            </a:r>
            <a:r>
              <a:rPr lang="en-US" sz="3000" dirty="0">
                <a:latin typeface="Helvetica Light"/>
                <a:cs typeface="Helvetica Light"/>
              </a:rPr>
              <a:t>for </a:t>
            </a:r>
            <a:r>
              <a:rPr lang="en-US" sz="3000" dirty="0" smtClean="0">
                <a:latin typeface="Helvetica Light"/>
                <a:cs typeface="Helvetica Light"/>
              </a:rPr>
              <a:t>attention</a:t>
            </a:r>
          </a:p>
          <a:p>
            <a:pPr marL="0" indent="0">
              <a:buNone/>
            </a:pPr>
            <a:endParaRPr lang="en-US" sz="3000" dirty="0" smtClean="0">
              <a:latin typeface="Helvetica Light"/>
              <a:cs typeface="Helvetica Light"/>
            </a:endParaRPr>
          </a:p>
          <a:p>
            <a:pPr marL="0" indent="0">
              <a:buNone/>
            </a:pPr>
            <a:r>
              <a:rPr lang="en-US" sz="3000" dirty="0" smtClean="0">
                <a:latin typeface="Helvetica Light"/>
                <a:cs typeface="Helvetica Light"/>
              </a:rPr>
              <a:t>Information about referential intent</a:t>
            </a:r>
          </a:p>
          <a:p>
            <a:pPr marL="0" indent="0">
              <a:buNone/>
            </a:pPr>
            <a:endParaRPr lang="en-US" sz="3000" dirty="0" smtClean="0">
              <a:latin typeface="Helvetica Light"/>
              <a:cs typeface="Helvetica Light"/>
            </a:endParaRPr>
          </a:p>
          <a:p>
            <a:pPr marL="0" indent="0">
              <a:buNone/>
            </a:pPr>
            <a:r>
              <a:rPr lang="en-US" sz="3000" dirty="0" smtClean="0">
                <a:latin typeface="Helvetica Light"/>
                <a:cs typeface="Helvetica Light"/>
              </a:rPr>
              <a:t>Pedagogical information</a:t>
            </a:r>
            <a:endParaRPr lang="en-US" sz="3000" dirty="0" smtClean="0">
              <a:latin typeface="Helvetica Light"/>
              <a:cs typeface="Helvetica Light"/>
              <a:hlinkClick r:id="rId3"/>
            </a:endParaRPr>
          </a:p>
        </p:txBody>
      </p:sp>
      <p:sp>
        <p:nvSpPr>
          <p:cNvPr id="4" name="Slide Number Placeholder 3"/>
          <p:cNvSpPr>
            <a:spLocks noGrp="1"/>
          </p:cNvSpPr>
          <p:nvPr>
            <p:ph type="sldNum" sz="quarter" idx="12"/>
          </p:nvPr>
        </p:nvSpPr>
        <p:spPr/>
        <p:txBody>
          <a:bodyPr/>
          <a:lstStyle/>
          <a:p>
            <a:fld id="{86484AF0-C50E-614A-9E2C-D16F32E0B9E3}" type="slidenum">
              <a:rPr lang="en-US" smtClean="0"/>
              <a:t>44</a:t>
            </a:fld>
            <a:endParaRPr lang="en-US"/>
          </a:p>
        </p:txBody>
      </p:sp>
      <p:sp>
        <p:nvSpPr>
          <p:cNvPr id="5" name="Rectangle 4"/>
          <p:cNvSpPr/>
          <p:nvPr/>
        </p:nvSpPr>
        <p:spPr>
          <a:xfrm>
            <a:off x="2522488" y="6352143"/>
            <a:ext cx="5904807" cy="338554"/>
          </a:xfrm>
          <a:prstGeom prst="rect">
            <a:avLst/>
          </a:prstGeom>
        </p:spPr>
        <p:txBody>
          <a:bodyPr wrap="square">
            <a:spAutoFit/>
          </a:bodyPr>
          <a:lstStyle/>
          <a:p>
            <a:r>
              <a:rPr lang="en-US" sz="1600" dirty="0" smtClean="0">
                <a:solidFill>
                  <a:srgbClr val="7F7F7F"/>
                </a:solidFill>
                <a:latin typeface="Helvetica Light"/>
                <a:cs typeface="Helvetica Light"/>
              </a:rPr>
              <a:t>Yu </a:t>
            </a:r>
            <a:r>
              <a:rPr lang="en-US" sz="1600" dirty="0">
                <a:solidFill>
                  <a:srgbClr val="7F7F7F"/>
                </a:solidFill>
                <a:latin typeface="Helvetica Light"/>
                <a:cs typeface="Helvetica Light"/>
              </a:rPr>
              <a:t>and </a:t>
            </a:r>
            <a:r>
              <a:rPr lang="en-US" sz="1600" dirty="0" smtClean="0">
                <a:solidFill>
                  <a:srgbClr val="7F7F7F"/>
                </a:solidFill>
                <a:latin typeface="Helvetica Light"/>
                <a:cs typeface="Helvetica Light"/>
              </a:rPr>
              <a:t>Ballard (2007); Frank et al. (2009); Shafto et al. (2012)</a:t>
            </a:r>
            <a:endParaRPr lang="en-US" sz="1600" dirty="0">
              <a:solidFill>
                <a:srgbClr val="7F7F7F"/>
              </a:solidFill>
              <a:latin typeface="Helvetica Light"/>
              <a:cs typeface="Helvetica Light"/>
            </a:endParaRPr>
          </a:p>
        </p:txBody>
      </p:sp>
    </p:spTree>
    <p:extLst>
      <p:ext uri="{BB962C8B-B14F-4D97-AF65-F5344CB8AC3E}">
        <p14:creationId xmlns:p14="http://schemas.microsoft.com/office/powerpoint/2010/main" val="14160254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80300" cy="1143000"/>
          </a:xfrm>
        </p:spPr>
        <p:txBody>
          <a:bodyPr>
            <a:normAutofit/>
          </a:bodyPr>
          <a:lstStyle/>
          <a:p>
            <a:pPr algn="l"/>
            <a:r>
              <a:rPr lang="en-US" sz="3200" dirty="0" smtClean="0"/>
              <a:t>Double-edged sword of pedagogy</a:t>
            </a:r>
            <a:endParaRPr lang="en-US" sz="3200" dirty="0"/>
          </a:p>
        </p:txBody>
      </p:sp>
      <p:sp>
        <p:nvSpPr>
          <p:cNvPr id="4" name="Slide Number Placeholder 3"/>
          <p:cNvSpPr>
            <a:spLocks noGrp="1"/>
          </p:cNvSpPr>
          <p:nvPr>
            <p:ph type="sldNum" sz="quarter" idx="12"/>
          </p:nvPr>
        </p:nvSpPr>
        <p:spPr/>
        <p:txBody>
          <a:bodyPr/>
          <a:lstStyle/>
          <a:p>
            <a:fld id="{86484AF0-C50E-614A-9E2C-D16F32E0B9E3}" type="slidenum">
              <a:rPr lang="en-US" smtClean="0"/>
              <a:t>45</a:t>
            </a:fld>
            <a:endParaRPr lang="en-US"/>
          </a:p>
        </p:txBody>
      </p:sp>
      <p:sp>
        <p:nvSpPr>
          <p:cNvPr id="5" name="Rectangle 4"/>
          <p:cNvSpPr/>
          <p:nvPr/>
        </p:nvSpPr>
        <p:spPr>
          <a:xfrm>
            <a:off x="6198513" y="6356350"/>
            <a:ext cx="2203026" cy="338554"/>
          </a:xfrm>
          <a:prstGeom prst="rect">
            <a:avLst/>
          </a:prstGeom>
        </p:spPr>
        <p:txBody>
          <a:bodyPr wrap="square">
            <a:spAutoFit/>
          </a:bodyPr>
          <a:lstStyle/>
          <a:p>
            <a:r>
              <a:rPr lang="en-US" sz="1600" dirty="0" err="1" smtClean="0">
                <a:solidFill>
                  <a:srgbClr val="7F7F7F"/>
                </a:solidFill>
                <a:latin typeface="Helvetica Light"/>
                <a:cs typeface="Helvetica Light"/>
              </a:rPr>
              <a:t>Bonawitz</a:t>
            </a:r>
            <a:r>
              <a:rPr lang="en-US" sz="1600" dirty="0" smtClean="0">
                <a:solidFill>
                  <a:srgbClr val="7F7F7F"/>
                </a:solidFill>
                <a:latin typeface="Helvetica Light"/>
                <a:cs typeface="Helvetica Light"/>
              </a:rPr>
              <a:t> et al. (2011)</a:t>
            </a:r>
            <a:endParaRPr lang="en-US" sz="1600" dirty="0">
              <a:solidFill>
                <a:srgbClr val="7F7F7F"/>
              </a:solidFill>
              <a:latin typeface="Helvetica Light"/>
              <a:cs typeface="Helvetica Light"/>
            </a:endParaRPr>
          </a:p>
        </p:txBody>
      </p:sp>
      <p:pic>
        <p:nvPicPr>
          <p:cNvPr id="7" name="Picture 6" descr="bop-i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152" y="2239307"/>
            <a:ext cx="3765664" cy="3319386"/>
          </a:xfrm>
          <a:prstGeom prst="rect">
            <a:avLst/>
          </a:prstGeom>
        </p:spPr>
      </p:pic>
    </p:spTree>
    <p:extLst>
      <p:ext uri="{BB962C8B-B14F-4D97-AF65-F5344CB8AC3E}">
        <p14:creationId xmlns:p14="http://schemas.microsoft.com/office/powerpoint/2010/main" val="405418232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80300" cy="1143000"/>
          </a:xfrm>
        </p:spPr>
        <p:txBody>
          <a:bodyPr>
            <a:normAutofit/>
          </a:bodyPr>
          <a:lstStyle/>
          <a:p>
            <a:pPr algn="l"/>
            <a:r>
              <a:rPr lang="en-US" sz="3200" dirty="0" smtClean="0"/>
              <a:t>Eye gaze as pedagogical</a:t>
            </a:r>
            <a:endParaRPr lang="en-US" sz="3200" dirty="0"/>
          </a:p>
        </p:txBody>
      </p:sp>
      <p:sp>
        <p:nvSpPr>
          <p:cNvPr id="4" name="Slide Number Placeholder 3"/>
          <p:cNvSpPr>
            <a:spLocks noGrp="1"/>
          </p:cNvSpPr>
          <p:nvPr>
            <p:ph type="sldNum" sz="quarter" idx="12"/>
          </p:nvPr>
        </p:nvSpPr>
        <p:spPr/>
        <p:txBody>
          <a:bodyPr/>
          <a:lstStyle/>
          <a:p>
            <a:fld id="{86484AF0-C50E-614A-9E2C-D16F32E0B9E3}" type="slidenum">
              <a:rPr lang="en-US" smtClean="0"/>
              <a:t>46</a:t>
            </a:fld>
            <a:endParaRPr lang="en-US"/>
          </a:p>
        </p:txBody>
      </p:sp>
      <p:pic>
        <p:nvPicPr>
          <p:cNvPr id="13" name="Picture 12" descr="Novel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490" y="4584770"/>
            <a:ext cx="1346492" cy="1474581"/>
          </a:xfrm>
          <a:prstGeom prst="rect">
            <a:avLst/>
          </a:prstGeom>
        </p:spPr>
      </p:pic>
      <p:pic>
        <p:nvPicPr>
          <p:cNvPr id="14" name="Picture 13" descr="Novel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3865" y="4584771"/>
            <a:ext cx="1346492" cy="1474581"/>
          </a:xfrm>
          <a:prstGeom prst="rect">
            <a:avLst/>
          </a:prstGeom>
        </p:spPr>
      </p:pic>
      <p:pic>
        <p:nvPicPr>
          <p:cNvPr id="15" name="Picture 14" descr="Novel6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1730" y="4584770"/>
            <a:ext cx="1346492" cy="1474581"/>
          </a:xfrm>
          <a:prstGeom prst="rect">
            <a:avLst/>
          </a:prstGeom>
        </p:spPr>
      </p:pic>
      <p:pic>
        <p:nvPicPr>
          <p:cNvPr id="16" name="Picture 15" descr="Novel88.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8829" y="4584771"/>
            <a:ext cx="1342955" cy="1470707"/>
          </a:xfrm>
          <a:prstGeom prst="rect">
            <a:avLst/>
          </a:prstGeom>
        </p:spPr>
      </p:pic>
      <p:pic>
        <p:nvPicPr>
          <p:cNvPr id="17" name="Picture 16" descr="eyes_down_mid_left.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9948" y="2029477"/>
            <a:ext cx="1821105" cy="2123737"/>
          </a:xfrm>
          <a:prstGeom prst="rect">
            <a:avLst/>
          </a:prstGeom>
        </p:spPr>
      </p:pic>
      <p:cxnSp>
        <p:nvCxnSpPr>
          <p:cNvPr id="6" name="Straight Connector 5"/>
          <p:cNvCxnSpPr/>
          <p:nvPr/>
        </p:nvCxnSpPr>
        <p:spPr>
          <a:xfrm flipV="1">
            <a:off x="1074615" y="4435231"/>
            <a:ext cx="1699847" cy="1778001"/>
          </a:xfrm>
          <a:prstGeom prst="line">
            <a:avLst/>
          </a:prstGeom>
          <a:ln w="76200" cmpd="sng">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4470400" y="4435231"/>
            <a:ext cx="1699847" cy="1778001"/>
          </a:xfrm>
          <a:prstGeom prst="line">
            <a:avLst/>
          </a:prstGeom>
          <a:ln w="76200" cmpd="sng">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6170247" y="4578349"/>
            <a:ext cx="1699847" cy="1778001"/>
          </a:xfrm>
          <a:prstGeom prst="line">
            <a:avLst/>
          </a:prstGeom>
          <a:ln w="76200" cmpd="sng">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2951730" y="4578349"/>
            <a:ext cx="1346492" cy="1477129"/>
          </a:xfrm>
          <a:prstGeom prst="rect">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30187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47</a:t>
            </a:fld>
            <a:endParaRPr lang="en-US"/>
          </a:p>
        </p:txBody>
      </p:sp>
      <p:grpSp>
        <p:nvGrpSpPr>
          <p:cNvPr id="22" name="Group 21"/>
          <p:cNvGrpSpPr/>
          <p:nvPr/>
        </p:nvGrpSpPr>
        <p:grpSpPr>
          <a:xfrm>
            <a:off x="1113690" y="799980"/>
            <a:ext cx="6994769" cy="2475541"/>
            <a:chOff x="1582733" y="1863014"/>
            <a:chExt cx="6012677" cy="1761941"/>
          </a:xfrm>
        </p:grpSpPr>
        <p:pic>
          <p:nvPicPr>
            <p:cNvPr id="9" name="Picture 8" descr="baby_surrounded_toy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2733" y="1882552"/>
              <a:ext cx="1771531" cy="1742403"/>
            </a:xfrm>
            <a:prstGeom prst="rect">
              <a:avLst/>
            </a:prstGeom>
          </p:spPr>
        </p:pic>
        <p:cxnSp>
          <p:nvCxnSpPr>
            <p:cNvPr id="14" name="Straight Connector 13"/>
            <p:cNvCxnSpPr/>
            <p:nvPr/>
          </p:nvCxnSpPr>
          <p:spPr>
            <a:xfrm>
              <a:off x="3612602" y="2627671"/>
              <a:ext cx="1861765" cy="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pic>
          <p:nvPicPr>
            <p:cNvPr id="16" name="Picture 15" descr="dreamstime_m_13026754.jpg"/>
            <p:cNvPicPr>
              <a:picLocks noChangeAspect="1"/>
            </p:cNvPicPr>
            <p:nvPr/>
          </p:nvPicPr>
          <p:blipFill rotWithShape="1">
            <a:blip r:embed="rId4">
              <a:extLst>
                <a:ext uri="{28A0092B-C50C-407E-A947-70E740481C1C}">
                  <a14:useLocalDpi xmlns:a14="http://schemas.microsoft.com/office/drawing/2010/main" val="0"/>
                </a:ext>
              </a:extLst>
            </a:blip>
            <a:srcRect l="11492" r="17575"/>
            <a:stretch/>
          </p:blipFill>
          <p:spPr>
            <a:xfrm>
              <a:off x="5650210" y="1863014"/>
              <a:ext cx="1945200" cy="1746504"/>
            </a:xfrm>
            <a:prstGeom prst="rect">
              <a:avLst/>
            </a:prstGeom>
          </p:spPr>
        </p:pic>
        <p:sp>
          <p:nvSpPr>
            <p:cNvPr id="21" name="TextBox 20"/>
            <p:cNvSpPr txBox="1"/>
            <p:nvPr/>
          </p:nvSpPr>
          <p:spPr>
            <a:xfrm>
              <a:off x="3447924" y="2242821"/>
              <a:ext cx="2163210" cy="328585"/>
            </a:xfrm>
            <a:prstGeom prst="rect">
              <a:avLst/>
            </a:prstGeom>
            <a:noFill/>
          </p:spPr>
          <p:txBody>
            <a:bodyPr wrap="square" rtlCol="0">
              <a:spAutoFit/>
            </a:bodyPr>
            <a:lstStyle/>
            <a:p>
              <a:pPr algn="ctr"/>
              <a:r>
                <a:rPr lang="en-US" sz="2400" b="1" dirty="0" smtClean="0">
                  <a:latin typeface=""/>
                  <a:cs typeface=""/>
                </a:rPr>
                <a:t>uncertainty</a:t>
              </a:r>
              <a:endParaRPr lang="en-US" sz="2400" b="1" dirty="0">
                <a:latin typeface=""/>
                <a:cs typeface=""/>
              </a:endParaRPr>
            </a:p>
          </p:txBody>
        </p:sp>
      </p:grpSp>
      <p:pic>
        <p:nvPicPr>
          <p:cNvPr id="18" name="Picture 17" descr="Screen Shot 2014-05-18 at 6.02.30 PM.png"/>
          <p:cNvPicPr>
            <a:picLocks noChangeAspect="1"/>
          </p:cNvPicPr>
          <p:nvPr/>
        </p:nvPicPr>
        <p:blipFill rotWithShape="1">
          <a:blip r:embed="rId5">
            <a:extLst>
              <a:ext uri="{28A0092B-C50C-407E-A947-70E740481C1C}">
                <a14:useLocalDpi xmlns:a14="http://schemas.microsoft.com/office/drawing/2010/main" val="0"/>
              </a:ext>
            </a:extLst>
          </a:blip>
          <a:srcRect b="16091"/>
          <a:stretch/>
        </p:blipFill>
        <p:spPr>
          <a:xfrm>
            <a:off x="1113690" y="3851885"/>
            <a:ext cx="2205712" cy="2341066"/>
          </a:xfrm>
          <a:prstGeom prst="rect">
            <a:avLst/>
          </a:prstGeom>
        </p:spPr>
      </p:pic>
      <p:pic>
        <p:nvPicPr>
          <p:cNvPr id="24" name="Picture 23" descr="Screen Shot 2014-05-18 at 6.02.36 PM.png"/>
          <p:cNvPicPr>
            <a:picLocks noChangeAspect="1"/>
          </p:cNvPicPr>
          <p:nvPr/>
        </p:nvPicPr>
        <p:blipFill rotWithShape="1">
          <a:blip r:embed="rId6">
            <a:extLst>
              <a:ext uri="{28A0092B-C50C-407E-A947-70E740481C1C}">
                <a14:useLocalDpi xmlns:a14="http://schemas.microsoft.com/office/drawing/2010/main" val="0"/>
              </a:ext>
            </a:extLst>
          </a:blip>
          <a:srcRect b="17782"/>
          <a:stretch/>
        </p:blipFill>
        <p:spPr>
          <a:xfrm>
            <a:off x="5845536" y="3855671"/>
            <a:ext cx="2107852" cy="2452068"/>
          </a:xfrm>
          <a:prstGeom prst="rect">
            <a:avLst/>
          </a:prstGeom>
        </p:spPr>
      </p:pic>
    </p:spTree>
    <p:extLst>
      <p:ext uri="{BB962C8B-B14F-4D97-AF65-F5344CB8AC3E}">
        <p14:creationId xmlns:p14="http://schemas.microsoft.com/office/powerpoint/2010/main" val="18749959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t>Acknowledgements </a:t>
            </a:r>
            <a:endParaRPr lang="en-US" sz="3600" dirty="0"/>
          </a:p>
        </p:txBody>
      </p:sp>
      <p:sp>
        <p:nvSpPr>
          <p:cNvPr id="3" name="Content Placeholder 2"/>
          <p:cNvSpPr>
            <a:spLocks noGrp="1"/>
          </p:cNvSpPr>
          <p:nvPr>
            <p:ph idx="1"/>
          </p:nvPr>
        </p:nvSpPr>
        <p:spPr>
          <a:xfrm>
            <a:off x="1176420" y="1422986"/>
            <a:ext cx="4237789" cy="2721226"/>
          </a:xfrm>
        </p:spPr>
        <p:txBody>
          <a:bodyPr>
            <a:normAutofit/>
          </a:bodyPr>
          <a:lstStyle/>
          <a:p>
            <a:pPr marL="0" indent="0">
              <a:buNone/>
            </a:pPr>
            <a:r>
              <a:rPr lang="en-US" sz="2000" dirty="0" smtClean="0"/>
              <a:t>Michael Frank</a:t>
            </a:r>
          </a:p>
          <a:p>
            <a:pPr marL="0" indent="0">
              <a:buNone/>
            </a:pPr>
            <a:r>
              <a:rPr lang="en-US" sz="2000" dirty="0" smtClean="0"/>
              <a:t>Dan </a:t>
            </a:r>
            <a:r>
              <a:rPr lang="en-US" sz="2000" dirty="0" err="1" smtClean="0"/>
              <a:t>Yurovsky</a:t>
            </a:r>
            <a:r>
              <a:rPr lang="en-US" sz="2000" dirty="0" smtClean="0"/>
              <a:t> </a:t>
            </a:r>
          </a:p>
          <a:p>
            <a:pPr marL="0" indent="0">
              <a:buNone/>
            </a:pPr>
            <a:r>
              <a:rPr lang="en-US" sz="2000" dirty="0" smtClean="0"/>
              <a:t>Frank Lab</a:t>
            </a:r>
          </a:p>
          <a:p>
            <a:pPr marL="0" indent="0">
              <a:buNone/>
            </a:pPr>
            <a:r>
              <a:rPr lang="en-US" sz="2000" dirty="0" err="1" smtClean="0"/>
              <a:t>Markman</a:t>
            </a:r>
            <a:r>
              <a:rPr lang="en-US" sz="2000" dirty="0" smtClean="0"/>
              <a:t> Lab</a:t>
            </a:r>
          </a:p>
          <a:p>
            <a:pPr marL="0" indent="0">
              <a:buNone/>
            </a:pPr>
            <a:r>
              <a:rPr lang="en-US" sz="2000" dirty="0" err="1" smtClean="0"/>
              <a:t>Devostuds</a:t>
            </a:r>
            <a:r>
              <a:rPr lang="en-US" sz="2000" dirty="0" smtClean="0"/>
              <a:t> </a:t>
            </a:r>
          </a:p>
          <a:p>
            <a:pPr marL="0" indent="0">
              <a:buNone/>
            </a:pPr>
            <a:r>
              <a:rPr lang="en-US" sz="2000" dirty="0" smtClean="0"/>
              <a:t>First-year cohort </a:t>
            </a:r>
          </a:p>
          <a:p>
            <a:pPr marL="0" indent="0">
              <a:buNone/>
            </a:pPr>
            <a:endParaRPr lang="en-US" sz="2400" dirty="0"/>
          </a:p>
        </p:txBody>
      </p:sp>
      <p:sp>
        <p:nvSpPr>
          <p:cNvPr id="4" name="Slide Number Placeholder 3"/>
          <p:cNvSpPr>
            <a:spLocks noGrp="1"/>
          </p:cNvSpPr>
          <p:nvPr>
            <p:ph type="sldNum" sz="quarter" idx="12"/>
          </p:nvPr>
        </p:nvSpPr>
        <p:spPr/>
        <p:txBody>
          <a:bodyPr/>
          <a:lstStyle/>
          <a:p>
            <a:fld id="{86484AF0-C50E-614A-9E2C-D16F32E0B9E3}" type="slidenum">
              <a:rPr lang="en-US" smtClean="0"/>
              <a:t>48</a:t>
            </a:fld>
            <a:endParaRPr lang="en-US"/>
          </a:p>
        </p:txBody>
      </p:sp>
      <p:pic>
        <p:nvPicPr>
          <p:cNvPr id="5" name="Picture 4" descr="Screen Shot 2014-05-11 at 11.58.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00" y="1422986"/>
            <a:ext cx="2459789" cy="2298079"/>
          </a:xfrm>
          <a:prstGeom prst="rect">
            <a:avLst/>
          </a:prstGeom>
        </p:spPr>
      </p:pic>
      <p:sp>
        <p:nvSpPr>
          <p:cNvPr id="6" name="Content Placeholder 2"/>
          <p:cNvSpPr txBox="1">
            <a:spLocks/>
          </p:cNvSpPr>
          <p:nvPr/>
        </p:nvSpPr>
        <p:spPr>
          <a:xfrm>
            <a:off x="1810083" y="4558632"/>
            <a:ext cx="5288549" cy="132990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smtClean="0"/>
              <a:t>Thank you for your </a:t>
            </a:r>
            <a:r>
              <a:rPr lang="en-US" sz="2400" b="1" dirty="0" smtClean="0"/>
              <a:t>attention</a:t>
            </a:r>
            <a:r>
              <a:rPr lang="en-US" sz="2400" dirty="0" smtClean="0"/>
              <a:t> </a:t>
            </a:r>
            <a:endParaRPr lang="en-US" sz="2400" b="1" dirty="0"/>
          </a:p>
        </p:txBody>
      </p:sp>
    </p:spTree>
    <p:extLst>
      <p:ext uri="{BB962C8B-B14F-4D97-AF65-F5344CB8AC3E}">
        <p14:creationId xmlns:p14="http://schemas.microsoft.com/office/powerpoint/2010/main" val="377392905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49</a:t>
            </a:fld>
            <a:endParaRPr lang="en-US"/>
          </a:p>
        </p:txBody>
      </p:sp>
      <p:pic>
        <p:nvPicPr>
          <p:cNvPr id="6" name="Picture 5" descr="Screen Shot 2014-05-21 at 12.43.4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104" y="840154"/>
            <a:ext cx="7023400" cy="5281246"/>
          </a:xfrm>
          <a:prstGeom prst="rect">
            <a:avLst/>
          </a:prstGeom>
        </p:spPr>
      </p:pic>
    </p:spTree>
    <p:extLst>
      <p:ext uri="{BB962C8B-B14F-4D97-AF65-F5344CB8AC3E}">
        <p14:creationId xmlns:p14="http://schemas.microsoft.com/office/powerpoint/2010/main" val="363418381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5</a:t>
            </a:fld>
            <a:endParaRPr lang="en-US"/>
          </a:p>
        </p:txBody>
      </p:sp>
      <p:pic>
        <p:nvPicPr>
          <p:cNvPr id="5" name="Picture 4" descr="baby_surrounded_toy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387" y="1751183"/>
            <a:ext cx="5026080" cy="4273167"/>
          </a:xfrm>
          <a:prstGeom prst="rect">
            <a:avLst/>
          </a:prstGeom>
        </p:spPr>
      </p:pic>
      <p:sp>
        <p:nvSpPr>
          <p:cNvPr id="3" name="TextBox 2"/>
          <p:cNvSpPr txBox="1"/>
          <p:nvPr/>
        </p:nvSpPr>
        <p:spPr>
          <a:xfrm>
            <a:off x="5435352" y="4079494"/>
            <a:ext cx="880158" cy="430887"/>
          </a:xfrm>
          <a:prstGeom prst="rect">
            <a:avLst/>
          </a:prstGeom>
          <a:solidFill>
            <a:schemeClr val="bg1"/>
          </a:solidFill>
        </p:spPr>
        <p:txBody>
          <a:bodyPr wrap="square" rtlCol="0">
            <a:spAutoFit/>
          </a:bodyPr>
          <a:lstStyle/>
          <a:p>
            <a:pPr algn="ctr"/>
            <a:r>
              <a:rPr lang="en-US" sz="2200" b="1" i="1" dirty="0" err="1" smtClean="0">
                <a:solidFill>
                  <a:srgbClr val="3366FF"/>
                </a:solidFill>
                <a:latin typeface="Helvetica"/>
                <a:cs typeface="Helvetica"/>
              </a:rPr>
              <a:t>Dax</a:t>
            </a:r>
            <a:r>
              <a:rPr lang="en-US" sz="2200" b="1" i="1" dirty="0" smtClean="0">
                <a:solidFill>
                  <a:srgbClr val="3366FF"/>
                </a:solidFill>
                <a:latin typeface="Helvetica"/>
                <a:cs typeface="Helvetica"/>
              </a:rPr>
              <a:t>?</a:t>
            </a:r>
            <a:endParaRPr lang="en-US" sz="2200" b="1" i="1" dirty="0">
              <a:solidFill>
                <a:srgbClr val="3366FF"/>
              </a:solidFill>
              <a:latin typeface="Helvetica"/>
              <a:cs typeface="Helvetica"/>
            </a:endParaRPr>
          </a:p>
        </p:txBody>
      </p:sp>
      <p:sp>
        <p:nvSpPr>
          <p:cNvPr id="7" name="TextBox 6"/>
          <p:cNvSpPr txBox="1"/>
          <p:nvPr/>
        </p:nvSpPr>
        <p:spPr>
          <a:xfrm>
            <a:off x="3144223" y="5386521"/>
            <a:ext cx="880158" cy="430887"/>
          </a:xfrm>
          <a:prstGeom prst="rect">
            <a:avLst/>
          </a:prstGeom>
          <a:solidFill>
            <a:schemeClr val="bg1"/>
          </a:solidFill>
        </p:spPr>
        <p:txBody>
          <a:bodyPr wrap="square" rtlCol="0">
            <a:spAutoFit/>
          </a:bodyPr>
          <a:lstStyle/>
          <a:p>
            <a:pPr algn="ctr"/>
            <a:r>
              <a:rPr lang="en-US" sz="2200" b="1" i="1" dirty="0" err="1" smtClean="0">
                <a:solidFill>
                  <a:srgbClr val="3366FF"/>
                </a:solidFill>
                <a:latin typeface="Helvetica"/>
                <a:cs typeface="Helvetica"/>
              </a:rPr>
              <a:t>Dax</a:t>
            </a:r>
            <a:r>
              <a:rPr lang="en-US" sz="2200" b="1" i="1" dirty="0" smtClean="0">
                <a:solidFill>
                  <a:srgbClr val="3366FF"/>
                </a:solidFill>
                <a:latin typeface="Helvetica"/>
                <a:cs typeface="Helvetica"/>
              </a:rPr>
              <a:t>?</a:t>
            </a:r>
            <a:endParaRPr lang="en-US" sz="2200" b="1" i="1" dirty="0">
              <a:solidFill>
                <a:srgbClr val="3366FF"/>
              </a:solidFill>
              <a:latin typeface="Helvetica"/>
              <a:cs typeface="Helvetica"/>
            </a:endParaRPr>
          </a:p>
        </p:txBody>
      </p:sp>
      <p:sp>
        <p:nvSpPr>
          <p:cNvPr id="9" name="TextBox 8"/>
          <p:cNvSpPr txBox="1"/>
          <p:nvPr/>
        </p:nvSpPr>
        <p:spPr>
          <a:xfrm>
            <a:off x="3955456" y="4595419"/>
            <a:ext cx="880158" cy="430887"/>
          </a:xfrm>
          <a:prstGeom prst="rect">
            <a:avLst/>
          </a:prstGeom>
          <a:solidFill>
            <a:schemeClr val="bg1"/>
          </a:solidFill>
        </p:spPr>
        <p:txBody>
          <a:bodyPr wrap="square" rtlCol="0">
            <a:spAutoFit/>
          </a:bodyPr>
          <a:lstStyle/>
          <a:p>
            <a:pPr algn="ctr"/>
            <a:r>
              <a:rPr lang="en-US" sz="2200" b="1" i="1" dirty="0" err="1" smtClean="0">
                <a:solidFill>
                  <a:srgbClr val="3366FF"/>
                </a:solidFill>
                <a:latin typeface="Helvetica"/>
                <a:cs typeface="Helvetica"/>
              </a:rPr>
              <a:t>Dax</a:t>
            </a:r>
            <a:r>
              <a:rPr lang="en-US" sz="2200" b="1" i="1" dirty="0" smtClean="0">
                <a:solidFill>
                  <a:srgbClr val="3366FF"/>
                </a:solidFill>
                <a:latin typeface="Helvetica"/>
                <a:cs typeface="Helvetica"/>
              </a:rPr>
              <a:t>?</a:t>
            </a:r>
            <a:endParaRPr lang="en-US" sz="2200" b="1" i="1" dirty="0">
              <a:solidFill>
                <a:srgbClr val="3366FF"/>
              </a:solidFill>
              <a:latin typeface="Helvetica"/>
              <a:cs typeface="Helvetica"/>
            </a:endParaRPr>
          </a:p>
        </p:txBody>
      </p:sp>
      <p:pic>
        <p:nvPicPr>
          <p:cNvPr id="11" name="Picture 10" descr="dreamstime_m_13026754.jpg"/>
          <p:cNvPicPr>
            <a:picLocks noChangeAspect="1"/>
          </p:cNvPicPr>
          <p:nvPr/>
        </p:nvPicPr>
        <p:blipFill rotWithShape="1">
          <a:blip r:embed="rId4">
            <a:extLst>
              <a:ext uri="{28A0092B-C50C-407E-A947-70E740481C1C}">
                <a14:useLocalDpi xmlns:a14="http://schemas.microsoft.com/office/drawing/2010/main" val="0"/>
              </a:ext>
            </a:extLst>
          </a:blip>
          <a:srcRect l="27940" t="11283" r="27069" b="4816"/>
          <a:stretch/>
        </p:blipFill>
        <p:spPr>
          <a:xfrm>
            <a:off x="369377" y="2052589"/>
            <a:ext cx="1285297" cy="1526474"/>
          </a:xfrm>
          <a:prstGeom prst="rect">
            <a:avLst/>
          </a:prstGeom>
        </p:spPr>
      </p:pic>
      <p:sp>
        <p:nvSpPr>
          <p:cNvPr id="13" name="TextBox 12"/>
          <p:cNvSpPr txBox="1"/>
          <p:nvPr/>
        </p:nvSpPr>
        <p:spPr>
          <a:xfrm>
            <a:off x="504057" y="2750030"/>
            <a:ext cx="880158" cy="430887"/>
          </a:xfrm>
          <a:prstGeom prst="rect">
            <a:avLst/>
          </a:prstGeom>
          <a:solidFill>
            <a:schemeClr val="bg1"/>
          </a:solidFill>
        </p:spPr>
        <p:txBody>
          <a:bodyPr wrap="square" rtlCol="0">
            <a:spAutoFit/>
          </a:bodyPr>
          <a:lstStyle/>
          <a:p>
            <a:pPr algn="ctr"/>
            <a:r>
              <a:rPr lang="en-US" sz="2200" b="1" i="1" dirty="0" err="1" smtClean="0">
                <a:solidFill>
                  <a:srgbClr val="3366FF"/>
                </a:solidFill>
                <a:latin typeface="Helvetica"/>
                <a:cs typeface="Helvetica"/>
              </a:rPr>
              <a:t>Dax</a:t>
            </a:r>
            <a:r>
              <a:rPr lang="en-US" sz="2200" b="1" i="1" dirty="0" smtClean="0">
                <a:solidFill>
                  <a:srgbClr val="3366FF"/>
                </a:solidFill>
                <a:latin typeface="Helvetica"/>
                <a:cs typeface="Helvetica"/>
              </a:rPr>
              <a:t>?</a:t>
            </a:r>
            <a:endParaRPr lang="en-US" sz="2200" b="1" i="1" dirty="0">
              <a:solidFill>
                <a:srgbClr val="3366FF"/>
              </a:solidFill>
              <a:latin typeface="Helvetica"/>
              <a:cs typeface="Helvetica"/>
            </a:endParaRPr>
          </a:p>
        </p:txBody>
      </p:sp>
      <p:pic>
        <p:nvPicPr>
          <p:cNvPr id="10" name="Picture 9" descr="baby_surrounded_toys.JPG"/>
          <p:cNvPicPr>
            <a:picLocks noChangeAspect="1"/>
          </p:cNvPicPr>
          <p:nvPr/>
        </p:nvPicPr>
        <p:blipFill rotWithShape="1">
          <a:blip r:embed="rId3">
            <a:extLst>
              <a:ext uri="{28A0092B-C50C-407E-A947-70E740481C1C}">
                <a14:useLocalDpi xmlns:a14="http://schemas.microsoft.com/office/drawing/2010/main" val="0"/>
              </a:ext>
            </a:extLst>
          </a:blip>
          <a:srcRect l="21684" r="44663" b="57224"/>
          <a:stretch/>
        </p:blipFill>
        <p:spPr>
          <a:xfrm>
            <a:off x="3144223" y="1751184"/>
            <a:ext cx="1691391" cy="1827879"/>
          </a:xfrm>
          <a:prstGeom prst="rect">
            <a:avLst/>
          </a:prstGeom>
        </p:spPr>
      </p:pic>
      <p:sp>
        <p:nvSpPr>
          <p:cNvPr id="12" name="TextBox 11"/>
          <p:cNvSpPr txBox="1"/>
          <p:nvPr/>
        </p:nvSpPr>
        <p:spPr>
          <a:xfrm>
            <a:off x="4107856" y="4747819"/>
            <a:ext cx="880158" cy="430887"/>
          </a:xfrm>
          <a:prstGeom prst="rect">
            <a:avLst/>
          </a:prstGeom>
          <a:solidFill>
            <a:schemeClr val="bg1"/>
          </a:solidFill>
        </p:spPr>
        <p:txBody>
          <a:bodyPr wrap="square" rtlCol="0">
            <a:spAutoFit/>
          </a:bodyPr>
          <a:lstStyle/>
          <a:p>
            <a:pPr algn="ctr"/>
            <a:r>
              <a:rPr lang="en-US" sz="2200" b="1" i="1" dirty="0" err="1" smtClean="0">
                <a:solidFill>
                  <a:srgbClr val="3366FF"/>
                </a:solidFill>
                <a:latin typeface="Helvetica"/>
                <a:cs typeface="Helvetica"/>
              </a:rPr>
              <a:t>Dax</a:t>
            </a:r>
            <a:r>
              <a:rPr lang="en-US" sz="2200" b="1" i="1" dirty="0" smtClean="0">
                <a:solidFill>
                  <a:srgbClr val="3366FF"/>
                </a:solidFill>
                <a:latin typeface="Helvetica"/>
                <a:cs typeface="Helvetica"/>
              </a:rPr>
              <a:t>?</a:t>
            </a:r>
            <a:endParaRPr lang="en-US" sz="2200" b="1" i="1" dirty="0">
              <a:solidFill>
                <a:srgbClr val="3366FF"/>
              </a:solidFill>
              <a:latin typeface="Helvetica"/>
              <a:cs typeface="Helvetica"/>
            </a:endParaRPr>
          </a:p>
        </p:txBody>
      </p:sp>
      <p:sp>
        <p:nvSpPr>
          <p:cNvPr id="8" name="TextBox 7"/>
          <p:cNvSpPr txBox="1"/>
          <p:nvPr/>
        </p:nvSpPr>
        <p:spPr>
          <a:xfrm>
            <a:off x="2535043" y="4368058"/>
            <a:ext cx="880158" cy="430887"/>
          </a:xfrm>
          <a:prstGeom prst="rect">
            <a:avLst/>
          </a:prstGeom>
          <a:solidFill>
            <a:schemeClr val="bg1"/>
          </a:solidFill>
        </p:spPr>
        <p:txBody>
          <a:bodyPr wrap="square" rtlCol="0">
            <a:spAutoFit/>
          </a:bodyPr>
          <a:lstStyle/>
          <a:p>
            <a:pPr algn="ctr"/>
            <a:r>
              <a:rPr lang="en-US" sz="2200" b="1" i="1" dirty="0" err="1" smtClean="0">
                <a:solidFill>
                  <a:srgbClr val="3366FF"/>
                </a:solidFill>
                <a:latin typeface="Helvetica"/>
                <a:cs typeface="Helvetica"/>
              </a:rPr>
              <a:t>Dax</a:t>
            </a:r>
            <a:r>
              <a:rPr lang="en-US" sz="2200" b="1" i="1" dirty="0" smtClean="0">
                <a:solidFill>
                  <a:srgbClr val="3366FF"/>
                </a:solidFill>
                <a:latin typeface="Helvetica"/>
                <a:cs typeface="Helvetica"/>
              </a:rPr>
              <a:t>?</a:t>
            </a:r>
            <a:endParaRPr lang="en-US" sz="2200" b="1" i="1" dirty="0">
              <a:solidFill>
                <a:srgbClr val="3366FF"/>
              </a:solidFill>
              <a:latin typeface="Helvetica"/>
              <a:cs typeface="Helvetica"/>
            </a:endParaRPr>
          </a:p>
        </p:txBody>
      </p:sp>
    </p:spTree>
    <p:extLst>
      <p:ext uri="{BB962C8B-B14F-4D97-AF65-F5344CB8AC3E}">
        <p14:creationId xmlns:p14="http://schemas.microsoft.com/office/powerpoint/2010/main" val="36038037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9" presetClass="emph" presetSubtype="0" nodeType="withEffect">
                                  <p:stCondLst>
                                    <p:cond delay="0"/>
                                  </p:stCondLst>
                                  <p:childTnLst>
                                    <p:set>
                                      <p:cBhvr rctx="PPT">
                                        <p:cTn id="16" dur="indefinite"/>
                                        <p:tgtEl>
                                          <p:spTgt spid="5"/>
                                        </p:tgtEl>
                                        <p:attrNameLst>
                                          <p:attrName>style.opacity</p:attrName>
                                        </p:attrNameLst>
                                      </p:cBhvr>
                                      <p:to>
                                        <p:strVal val="0.5"/>
                                      </p:to>
                                    </p:set>
                                    <p:animEffect filter="image" prLst="opacity: 0.5">
                                      <p:cBhvr rctx="IE">
                                        <p:cTn id="17" dur="indefinite"/>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9" grpId="0" animBg="1"/>
      <p:bldP spid="13" grpId="0" animBg="1"/>
      <p:bldP spid="12"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50</a:t>
            </a:fld>
            <a:endParaRPr lang="en-US"/>
          </a:p>
        </p:txBody>
      </p:sp>
      <p:sp>
        <p:nvSpPr>
          <p:cNvPr id="5" name="Rectangle 4"/>
          <p:cNvSpPr/>
          <p:nvPr/>
        </p:nvSpPr>
        <p:spPr>
          <a:xfrm>
            <a:off x="371231" y="1213010"/>
            <a:ext cx="3946770" cy="5078314"/>
          </a:xfrm>
          <a:prstGeom prst="rect">
            <a:avLst/>
          </a:prstGeom>
        </p:spPr>
        <p:txBody>
          <a:bodyPr wrap="square">
            <a:spAutoFit/>
          </a:bodyPr>
          <a:lstStyle/>
          <a:p>
            <a:r>
              <a:rPr lang="en-US" b="1" dirty="0" smtClean="0"/>
              <a:t>condition</a:t>
            </a:r>
            <a:r>
              <a:rPr lang="en-US" b="1" dirty="0"/>
              <a:t>	</a:t>
            </a:r>
            <a:r>
              <a:rPr lang="en-US" b="1" dirty="0" err="1"/>
              <a:t>intervalNum</a:t>
            </a:r>
            <a:r>
              <a:rPr lang="en-US" b="1" dirty="0"/>
              <a:t>	</a:t>
            </a:r>
            <a:r>
              <a:rPr lang="en-US" b="1" dirty="0" err="1"/>
              <a:t>numPicN</a:t>
            </a:r>
            <a:r>
              <a:rPr lang="en-US" b="1" dirty="0"/>
              <a:t>	</a:t>
            </a:r>
            <a:r>
              <a:rPr lang="en-US" b="1" dirty="0" err="1"/>
              <a:t>freq</a:t>
            </a:r>
            <a:r>
              <a:rPr lang="en-US" b="1" dirty="0"/>
              <a:t>		</a:t>
            </a:r>
          </a:p>
          <a:p>
            <a:r>
              <a:rPr lang="en-US" b="1" dirty="0"/>
              <a:t>1	</a:t>
            </a:r>
            <a:r>
              <a:rPr lang="en-US" dirty="0"/>
              <a:t>No-Social	0	2	127	</a:t>
            </a:r>
          </a:p>
          <a:p>
            <a:r>
              <a:rPr lang="en-US" b="1" dirty="0"/>
              <a:t>2	</a:t>
            </a:r>
            <a:r>
              <a:rPr lang="en-US" dirty="0"/>
              <a:t>No-Social	0	4	114	</a:t>
            </a:r>
          </a:p>
          <a:p>
            <a:r>
              <a:rPr lang="en-US" b="1" dirty="0"/>
              <a:t>3	</a:t>
            </a:r>
            <a:r>
              <a:rPr lang="en-US" dirty="0"/>
              <a:t>No-Social	0	6	39	</a:t>
            </a:r>
          </a:p>
          <a:p>
            <a:r>
              <a:rPr lang="en-US" b="1" dirty="0"/>
              <a:t>4	</a:t>
            </a:r>
            <a:r>
              <a:rPr lang="en-US" dirty="0"/>
              <a:t>No-Social	0	8	117	</a:t>
            </a:r>
          </a:p>
          <a:p>
            <a:r>
              <a:rPr lang="en-US" b="1" dirty="0"/>
              <a:t>5	</a:t>
            </a:r>
            <a:r>
              <a:rPr lang="en-US" dirty="0"/>
              <a:t>No-Social	1	2	120	</a:t>
            </a:r>
          </a:p>
          <a:p>
            <a:r>
              <a:rPr lang="en-US" b="1" dirty="0"/>
              <a:t>6	</a:t>
            </a:r>
            <a:r>
              <a:rPr lang="en-US" dirty="0"/>
              <a:t>No-Social	1	4	118	</a:t>
            </a:r>
          </a:p>
          <a:p>
            <a:r>
              <a:rPr lang="en-US" b="1" dirty="0"/>
              <a:t>7	</a:t>
            </a:r>
            <a:r>
              <a:rPr lang="en-US" dirty="0"/>
              <a:t>No-Social	1	6	35	</a:t>
            </a:r>
          </a:p>
          <a:p>
            <a:r>
              <a:rPr lang="en-US" b="1" dirty="0"/>
              <a:t>8	</a:t>
            </a:r>
            <a:r>
              <a:rPr lang="en-US" dirty="0"/>
              <a:t>No-Social	1	8	114	</a:t>
            </a:r>
          </a:p>
          <a:p>
            <a:r>
              <a:rPr lang="en-US" b="1" dirty="0"/>
              <a:t>9	</a:t>
            </a:r>
            <a:r>
              <a:rPr lang="en-US" dirty="0"/>
              <a:t>No-Social	3	2	115	</a:t>
            </a:r>
          </a:p>
          <a:p>
            <a:r>
              <a:rPr lang="en-US" b="1" dirty="0"/>
              <a:t>10	</a:t>
            </a:r>
            <a:r>
              <a:rPr lang="en-US" dirty="0"/>
              <a:t>No-Social	3	4	117	</a:t>
            </a:r>
          </a:p>
          <a:p>
            <a:r>
              <a:rPr lang="en-US" b="1" dirty="0"/>
              <a:t>11	</a:t>
            </a:r>
            <a:r>
              <a:rPr lang="en-US" dirty="0"/>
              <a:t>No-Social	3	6	36	</a:t>
            </a:r>
          </a:p>
          <a:p>
            <a:r>
              <a:rPr lang="en-US" b="1" dirty="0"/>
              <a:t>12	</a:t>
            </a:r>
            <a:r>
              <a:rPr lang="en-US" dirty="0"/>
              <a:t>No-Social	3	8	114	</a:t>
            </a:r>
          </a:p>
          <a:p>
            <a:r>
              <a:rPr lang="en-US" b="1" dirty="0"/>
              <a:t>13	</a:t>
            </a:r>
            <a:r>
              <a:rPr lang="en-US" dirty="0"/>
              <a:t>No-Social	7	2	129	</a:t>
            </a:r>
          </a:p>
          <a:p>
            <a:r>
              <a:rPr lang="en-US" b="1" dirty="0"/>
              <a:t>14	</a:t>
            </a:r>
            <a:r>
              <a:rPr lang="en-US" dirty="0"/>
              <a:t>No-Social	7	4	115	</a:t>
            </a:r>
          </a:p>
          <a:p>
            <a:r>
              <a:rPr lang="en-US" b="1" dirty="0"/>
              <a:t>15	</a:t>
            </a:r>
            <a:r>
              <a:rPr lang="en-US" dirty="0"/>
              <a:t>No-Social	7	6	34	</a:t>
            </a:r>
          </a:p>
          <a:p>
            <a:r>
              <a:rPr lang="en-US" b="1" dirty="0"/>
              <a:t>16	</a:t>
            </a:r>
            <a:r>
              <a:rPr lang="en-US" dirty="0"/>
              <a:t>No-Social	7	8	114	</a:t>
            </a:r>
          </a:p>
        </p:txBody>
      </p:sp>
      <p:sp>
        <p:nvSpPr>
          <p:cNvPr id="6" name="Rectangle 5"/>
          <p:cNvSpPr/>
          <p:nvPr/>
        </p:nvSpPr>
        <p:spPr>
          <a:xfrm>
            <a:off x="4267200" y="1213010"/>
            <a:ext cx="4572000" cy="5078314"/>
          </a:xfrm>
          <a:prstGeom prst="rect">
            <a:avLst/>
          </a:prstGeom>
        </p:spPr>
        <p:txBody>
          <a:bodyPr>
            <a:spAutoFit/>
          </a:bodyPr>
          <a:lstStyle/>
          <a:p>
            <a:r>
              <a:rPr lang="en-US" b="1" dirty="0" smtClean="0"/>
              <a:t>condition	</a:t>
            </a:r>
            <a:r>
              <a:rPr lang="en-US" b="1" dirty="0" err="1" smtClean="0"/>
              <a:t>intervalNum</a:t>
            </a:r>
            <a:r>
              <a:rPr lang="en-US" b="1" dirty="0"/>
              <a:t>	</a:t>
            </a:r>
            <a:r>
              <a:rPr lang="en-US" b="1" dirty="0" err="1"/>
              <a:t>numPicN</a:t>
            </a:r>
            <a:r>
              <a:rPr lang="en-US" b="1" dirty="0"/>
              <a:t>	</a:t>
            </a:r>
            <a:r>
              <a:rPr lang="en-US" b="1" dirty="0" err="1"/>
              <a:t>freq</a:t>
            </a:r>
            <a:r>
              <a:rPr lang="en-US" b="1" dirty="0"/>
              <a:t>		</a:t>
            </a:r>
            <a:endParaRPr lang="en-US" b="1" dirty="0" smtClean="0"/>
          </a:p>
          <a:p>
            <a:endParaRPr lang="en-US" b="1" dirty="0"/>
          </a:p>
          <a:p>
            <a:r>
              <a:rPr lang="en-US" b="1" dirty="0" smtClean="0"/>
              <a:t>17</a:t>
            </a:r>
            <a:r>
              <a:rPr lang="en-US" b="1" dirty="0"/>
              <a:t>	</a:t>
            </a:r>
            <a:r>
              <a:rPr lang="en-US" dirty="0"/>
              <a:t>Social	0	2	48	</a:t>
            </a:r>
          </a:p>
          <a:p>
            <a:r>
              <a:rPr lang="en-US" b="1" dirty="0"/>
              <a:t>18	</a:t>
            </a:r>
            <a:r>
              <a:rPr lang="en-US" dirty="0"/>
              <a:t>Social	0	4	82	</a:t>
            </a:r>
          </a:p>
          <a:p>
            <a:r>
              <a:rPr lang="en-US" b="1" dirty="0"/>
              <a:t>19	</a:t>
            </a:r>
            <a:r>
              <a:rPr lang="en-US" dirty="0"/>
              <a:t>Social	0	6	37	</a:t>
            </a:r>
          </a:p>
          <a:p>
            <a:r>
              <a:rPr lang="en-US" b="1" dirty="0"/>
              <a:t>20	</a:t>
            </a:r>
            <a:r>
              <a:rPr lang="en-US" dirty="0"/>
              <a:t>Social	0	8	43	</a:t>
            </a:r>
          </a:p>
          <a:p>
            <a:r>
              <a:rPr lang="en-US" b="1" dirty="0"/>
              <a:t>21	</a:t>
            </a:r>
            <a:r>
              <a:rPr lang="en-US" dirty="0"/>
              <a:t>Social	1	2	44	</a:t>
            </a:r>
          </a:p>
          <a:p>
            <a:r>
              <a:rPr lang="en-US" b="1" dirty="0"/>
              <a:t>22	</a:t>
            </a:r>
            <a:r>
              <a:rPr lang="en-US" dirty="0"/>
              <a:t>Social	1	4	88	</a:t>
            </a:r>
          </a:p>
          <a:p>
            <a:r>
              <a:rPr lang="en-US" b="1" dirty="0"/>
              <a:t>23	</a:t>
            </a:r>
            <a:r>
              <a:rPr lang="en-US" dirty="0"/>
              <a:t>Social	1	6	44	</a:t>
            </a:r>
          </a:p>
          <a:p>
            <a:r>
              <a:rPr lang="en-US" b="1" dirty="0"/>
              <a:t>24	</a:t>
            </a:r>
            <a:r>
              <a:rPr lang="en-US" dirty="0"/>
              <a:t>Social	1	8	44	</a:t>
            </a:r>
          </a:p>
          <a:p>
            <a:r>
              <a:rPr lang="en-US" b="1" dirty="0"/>
              <a:t>25	</a:t>
            </a:r>
            <a:r>
              <a:rPr lang="en-US" dirty="0"/>
              <a:t>Social	3	2	47	</a:t>
            </a:r>
          </a:p>
          <a:p>
            <a:r>
              <a:rPr lang="en-US" b="1" dirty="0"/>
              <a:t>26	</a:t>
            </a:r>
            <a:r>
              <a:rPr lang="en-US" dirty="0"/>
              <a:t>Social	3	4	87	</a:t>
            </a:r>
          </a:p>
          <a:p>
            <a:r>
              <a:rPr lang="en-US" b="1" dirty="0"/>
              <a:t>27	</a:t>
            </a:r>
            <a:r>
              <a:rPr lang="en-US" dirty="0"/>
              <a:t>Social	3	6	40	</a:t>
            </a:r>
          </a:p>
          <a:p>
            <a:r>
              <a:rPr lang="en-US" b="1" dirty="0"/>
              <a:t>28	</a:t>
            </a:r>
            <a:r>
              <a:rPr lang="en-US" dirty="0"/>
              <a:t>Social	3	8	43	</a:t>
            </a:r>
          </a:p>
          <a:p>
            <a:r>
              <a:rPr lang="en-US" b="1" dirty="0"/>
              <a:t>29	</a:t>
            </a:r>
            <a:r>
              <a:rPr lang="en-US" dirty="0"/>
              <a:t>Social	7	2	47	</a:t>
            </a:r>
          </a:p>
          <a:p>
            <a:r>
              <a:rPr lang="en-US" b="1" dirty="0"/>
              <a:t>30	</a:t>
            </a:r>
            <a:r>
              <a:rPr lang="en-US" dirty="0"/>
              <a:t>Social	7	4	90	</a:t>
            </a:r>
          </a:p>
          <a:p>
            <a:r>
              <a:rPr lang="en-US" b="1" dirty="0"/>
              <a:t>31	</a:t>
            </a:r>
            <a:r>
              <a:rPr lang="en-US" dirty="0"/>
              <a:t>Social	7	6	38	</a:t>
            </a:r>
          </a:p>
          <a:p>
            <a:r>
              <a:rPr lang="en-US" b="1" dirty="0"/>
              <a:t>32	</a:t>
            </a:r>
            <a:r>
              <a:rPr lang="en-US" dirty="0"/>
              <a:t>Social	7	8	38	</a:t>
            </a:r>
          </a:p>
        </p:txBody>
      </p:sp>
    </p:spTree>
    <p:extLst>
      <p:ext uri="{BB962C8B-B14F-4D97-AF65-F5344CB8AC3E}">
        <p14:creationId xmlns:p14="http://schemas.microsoft.com/office/powerpoint/2010/main" val="342598927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6200274" cy="1143000"/>
          </a:xfrm>
        </p:spPr>
        <p:txBody>
          <a:bodyPr>
            <a:normAutofit fontScale="90000"/>
          </a:bodyPr>
          <a:lstStyle/>
          <a:p>
            <a:pPr algn="l"/>
            <a:r>
              <a:rPr lang="en-US" dirty="0" smtClean="0"/>
              <a:t>Developmental predictions</a:t>
            </a:r>
            <a:endParaRPr lang="en-US" dirty="0"/>
          </a:p>
        </p:txBody>
      </p:sp>
      <p:sp>
        <p:nvSpPr>
          <p:cNvPr id="4" name="Slide Number Placeholder 3"/>
          <p:cNvSpPr>
            <a:spLocks noGrp="1"/>
          </p:cNvSpPr>
          <p:nvPr>
            <p:ph type="sldNum" sz="quarter" idx="12"/>
          </p:nvPr>
        </p:nvSpPr>
        <p:spPr/>
        <p:txBody>
          <a:bodyPr/>
          <a:lstStyle/>
          <a:p>
            <a:fld id="{86484AF0-C50E-614A-9E2C-D16F32E0B9E3}" type="slidenum">
              <a:rPr lang="en-US" smtClean="0"/>
              <a:t>51</a:t>
            </a:fld>
            <a:endParaRPr lang="en-US"/>
          </a:p>
        </p:txBody>
      </p:sp>
      <p:sp>
        <p:nvSpPr>
          <p:cNvPr id="5" name="Content Placeholder 2"/>
          <p:cNvSpPr txBox="1">
            <a:spLocks/>
          </p:cNvSpPr>
          <p:nvPr/>
        </p:nvSpPr>
        <p:spPr>
          <a:xfrm>
            <a:off x="1804736" y="1732802"/>
            <a:ext cx="6644106"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smtClean="0">
              <a:latin typeface="Helvetica Light"/>
              <a:cs typeface="Helvetica Light"/>
            </a:endParaRPr>
          </a:p>
          <a:p>
            <a:pPr marL="0" indent="0">
              <a:buFont typeface="Arial"/>
              <a:buNone/>
            </a:pPr>
            <a:endParaRPr lang="en-US" dirty="0">
              <a:latin typeface="Helvetica Light"/>
              <a:cs typeface="Helvetica Light"/>
            </a:endParaRPr>
          </a:p>
        </p:txBody>
      </p:sp>
      <p:pic>
        <p:nvPicPr>
          <p:cNvPr id="7" name="Picture 6" descr="Screen Shot 2014-05-13 at 6.39.4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064" y="1984375"/>
            <a:ext cx="5745873" cy="3675363"/>
          </a:xfrm>
          <a:prstGeom prst="rect">
            <a:avLst/>
          </a:prstGeom>
        </p:spPr>
      </p:pic>
      <p:sp>
        <p:nvSpPr>
          <p:cNvPr id="8" name="TextBox 7"/>
          <p:cNvSpPr txBox="1"/>
          <p:nvPr/>
        </p:nvSpPr>
        <p:spPr>
          <a:xfrm>
            <a:off x="4959047" y="6356350"/>
            <a:ext cx="3188306" cy="338554"/>
          </a:xfrm>
          <a:prstGeom prst="rect">
            <a:avLst/>
          </a:prstGeom>
          <a:noFill/>
        </p:spPr>
        <p:txBody>
          <a:bodyPr wrap="square" rtlCol="0">
            <a:spAutoFit/>
          </a:bodyPr>
          <a:lstStyle/>
          <a:p>
            <a:pPr algn="ctr"/>
            <a:r>
              <a:rPr lang="en-US" sz="1600" dirty="0" err="1" smtClean="0">
                <a:solidFill>
                  <a:srgbClr val="7F7F7F"/>
                </a:solidFill>
                <a:latin typeface="Helvetica Light"/>
                <a:cs typeface="Helvetica Light"/>
              </a:rPr>
              <a:t>Yurovsky</a:t>
            </a:r>
            <a:r>
              <a:rPr lang="en-US" sz="1600" dirty="0" smtClean="0">
                <a:solidFill>
                  <a:srgbClr val="7F7F7F"/>
                </a:solidFill>
                <a:latin typeface="Helvetica Light"/>
                <a:cs typeface="Helvetica Light"/>
              </a:rPr>
              <a:t> &amp; Frank (under review)</a:t>
            </a:r>
            <a:endParaRPr lang="en-US" sz="1600" dirty="0">
              <a:solidFill>
                <a:srgbClr val="7F7F7F"/>
              </a:solidFill>
              <a:latin typeface="Helvetica Light"/>
              <a:cs typeface="Helvetica Light"/>
            </a:endParaRPr>
          </a:p>
        </p:txBody>
      </p:sp>
    </p:spTree>
    <p:extLst>
      <p:ext uri="{BB962C8B-B14F-4D97-AF65-F5344CB8AC3E}">
        <p14:creationId xmlns:p14="http://schemas.microsoft.com/office/powerpoint/2010/main" val="151898984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learning at scale</a:t>
            </a:r>
            <a:endParaRPr lang="en-US" dirty="0"/>
          </a:p>
        </p:txBody>
      </p:sp>
      <p:sp>
        <p:nvSpPr>
          <p:cNvPr id="4" name="Slide Number Placeholder 3"/>
          <p:cNvSpPr>
            <a:spLocks noGrp="1"/>
          </p:cNvSpPr>
          <p:nvPr>
            <p:ph type="sldNum" sz="quarter" idx="12"/>
          </p:nvPr>
        </p:nvSpPr>
        <p:spPr/>
        <p:txBody>
          <a:bodyPr/>
          <a:lstStyle/>
          <a:p>
            <a:fld id="{86484AF0-C50E-614A-9E2C-D16F32E0B9E3}" type="slidenum">
              <a:rPr lang="en-US" smtClean="0"/>
              <a:t>52</a:t>
            </a:fld>
            <a:endParaRPr lang="en-US"/>
          </a:p>
        </p:txBody>
      </p:sp>
      <p:sp>
        <p:nvSpPr>
          <p:cNvPr id="5" name="Rectangle 4"/>
          <p:cNvSpPr/>
          <p:nvPr/>
        </p:nvSpPr>
        <p:spPr>
          <a:xfrm>
            <a:off x="457200" y="1452469"/>
            <a:ext cx="7886252" cy="4801315"/>
          </a:xfrm>
          <a:prstGeom prst="rect">
            <a:avLst/>
          </a:prstGeom>
        </p:spPr>
        <p:txBody>
          <a:bodyPr wrap="square">
            <a:spAutoFit/>
          </a:bodyPr>
          <a:lstStyle/>
          <a:p>
            <a:r>
              <a:rPr lang="en-US" dirty="0">
                <a:latin typeface="Helvetica"/>
              </a:rPr>
              <a:t> These differences may make</a:t>
            </a:r>
          </a:p>
          <a:p>
            <a:r>
              <a:rPr lang="en-US" dirty="0">
                <a:latin typeface="Helvetica"/>
              </a:rPr>
              <a:t> contenders   for   the   label’s   referent   more   memorable</a:t>
            </a:r>
          </a:p>
          <a:p>
            <a:r>
              <a:rPr lang="en-US" dirty="0">
                <a:latin typeface="Helvetica"/>
              </a:rPr>
              <a:t> across   trials,   and   they   may   limit   the   number   of</a:t>
            </a:r>
          </a:p>
          <a:p>
            <a:r>
              <a:rPr lang="en-US" dirty="0">
                <a:latin typeface="Helvetica"/>
              </a:rPr>
              <a:t> contenders   –   even   when   not   clearly   indicating   the</a:t>
            </a:r>
          </a:p>
          <a:p>
            <a:r>
              <a:rPr lang="en-US" dirty="0">
                <a:latin typeface="Helvetica"/>
              </a:rPr>
              <a:t> correct one. </a:t>
            </a:r>
            <a:endParaRPr lang="en-US" dirty="0" smtClean="0">
              <a:latin typeface="Helvetica"/>
            </a:endParaRPr>
          </a:p>
          <a:p>
            <a:endParaRPr lang="en-US" dirty="0">
              <a:latin typeface="Helvetica"/>
            </a:endParaRPr>
          </a:p>
          <a:p>
            <a:r>
              <a:rPr lang="en-US" b="1" dirty="0" smtClean="0">
                <a:latin typeface="Helvetica"/>
              </a:rPr>
              <a:t>The </a:t>
            </a:r>
            <a:r>
              <a:rPr lang="en-US" b="1" dirty="0">
                <a:latin typeface="Helvetica"/>
              </a:rPr>
              <a:t>accessibility of (potentially misleading)</a:t>
            </a:r>
          </a:p>
          <a:p>
            <a:r>
              <a:rPr lang="en-US" b="1" dirty="0">
                <a:latin typeface="Helvetica"/>
              </a:rPr>
              <a:t> social   cues   may   also   differ   between   the   views</a:t>
            </a:r>
            <a:r>
              <a:rPr lang="en-US" dirty="0">
                <a:latin typeface="Helvetica"/>
              </a:rPr>
              <a:t>.  </a:t>
            </a:r>
            <a:endParaRPr lang="en-US" dirty="0" smtClean="0">
              <a:latin typeface="Helvetica"/>
            </a:endParaRPr>
          </a:p>
          <a:p>
            <a:endParaRPr lang="en-US" dirty="0">
              <a:latin typeface="Helvetica"/>
            </a:endParaRPr>
          </a:p>
          <a:p>
            <a:r>
              <a:rPr lang="en-US" b="1" dirty="0" smtClean="0">
                <a:latin typeface="Helvetica"/>
              </a:rPr>
              <a:t> For instance</a:t>
            </a:r>
            <a:r>
              <a:rPr lang="en-US" b="1" dirty="0">
                <a:latin typeface="Helvetica"/>
              </a:rPr>
              <a:t>, mother’s gaze does not reliably predict refer-</a:t>
            </a:r>
          </a:p>
          <a:p>
            <a:r>
              <a:rPr lang="en-US" b="1" dirty="0">
                <a:latin typeface="Helvetica"/>
              </a:rPr>
              <a:t> </a:t>
            </a:r>
            <a:r>
              <a:rPr lang="en-US" b="1" dirty="0" err="1">
                <a:latin typeface="Helvetica"/>
              </a:rPr>
              <a:t>ence</a:t>
            </a:r>
            <a:r>
              <a:rPr lang="en-US" b="1" dirty="0">
                <a:latin typeface="Helvetica"/>
              </a:rPr>
              <a:t>   in   many   naming   events   (Frank   et   al.,   in   press)</a:t>
            </a:r>
            <a:r>
              <a:rPr lang="en-US" b="1" dirty="0" smtClean="0">
                <a:latin typeface="Helvetica"/>
              </a:rPr>
              <a:t>.</a:t>
            </a:r>
          </a:p>
          <a:p>
            <a:endParaRPr lang="en-US" b="1" dirty="0">
              <a:latin typeface="Helvetica"/>
            </a:endParaRPr>
          </a:p>
          <a:p>
            <a:r>
              <a:rPr lang="en-US" dirty="0">
                <a:latin typeface="Helvetica"/>
              </a:rPr>
              <a:t> While   analyses   of   head-camera   views   suggest   that</a:t>
            </a:r>
          </a:p>
          <a:p>
            <a:r>
              <a:rPr lang="en-US" dirty="0">
                <a:latin typeface="Helvetica"/>
              </a:rPr>
              <a:t> children access their mother’s gaze infrequently (Fran-</a:t>
            </a:r>
          </a:p>
          <a:p>
            <a:r>
              <a:rPr lang="en-US" dirty="0">
                <a:latin typeface="Helvetica"/>
              </a:rPr>
              <a:t> </a:t>
            </a:r>
            <a:r>
              <a:rPr lang="en-US" dirty="0" err="1">
                <a:latin typeface="Helvetica"/>
              </a:rPr>
              <a:t>chak</a:t>
            </a:r>
            <a:r>
              <a:rPr lang="en-US" dirty="0">
                <a:latin typeface="Helvetica"/>
              </a:rPr>
              <a:t>,   </a:t>
            </a:r>
            <a:r>
              <a:rPr lang="en-US" dirty="0" err="1">
                <a:latin typeface="Helvetica"/>
              </a:rPr>
              <a:t>Kretch</a:t>
            </a:r>
            <a:r>
              <a:rPr lang="en-US" dirty="0">
                <a:latin typeface="Helvetica"/>
              </a:rPr>
              <a:t>,   </a:t>
            </a:r>
            <a:r>
              <a:rPr lang="en-US" dirty="0" err="1">
                <a:latin typeface="Helvetica"/>
              </a:rPr>
              <a:t>Soska</a:t>
            </a:r>
            <a:r>
              <a:rPr lang="en-US" dirty="0">
                <a:latin typeface="Helvetica"/>
              </a:rPr>
              <a:t>   &amp;   Adolph,   2011;   Smith   et   al.,</a:t>
            </a:r>
          </a:p>
          <a:p>
            <a:r>
              <a:rPr lang="en-US" dirty="0">
                <a:latin typeface="Helvetica"/>
              </a:rPr>
              <a:t> 2011),   the   third-person view   makes   gaze   more   readily</a:t>
            </a:r>
          </a:p>
          <a:p>
            <a:r>
              <a:rPr lang="en-US" dirty="0">
                <a:latin typeface="Helvetica"/>
              </a:rPr>
              <a:t> available. </a:t>
            </a:r>
          </a:p>
        </p:txBody>
      </p:sp>
    </p:spTree>
    <p:extLst>
      <p:ext uri="{BB962C8B-B14F-4D97-AF65-F5344CB8AC3E}">
        <p14:creationId xmlns:p14="http://schemas.microsoft.com/office/powerpoint/2010/main" val="87057298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22037" y="1918433"/>
            <a:ext cx="2177122" cy="1832705"/>
            <a:chOff x="189089" y="1417637"/>
            <a:chExt cx="2556007" cy="1926698"/>
          </a:xfrm>
        </p:grpSpPr>
        <p:pic>
          <p:nvPicPr>
            <p:cNvPr id="15" name="Picture 14"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89" y="2176069"/>
              <a:ext cx="1252823" cy="922881"/>
            </a:xfrm>
            <a:prstGeom prst="rect">
              <a:avLst/>
            </a:prstGeom>
          </p:spPr>
        </p:pic>
        <p:pic>
          <p:nvPicPr>
            <p:cNvPr id="16" name="Picture 15"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226" y="2063182"/>
              <a:ext cx="1094870" cy="1094870"/>
            </a:xfrm>
            <a:prstGeom prst="rect">
              <a:avLst/>
            </a:prstGeom>
          </p:spPr>
        </p:pic>
        <p:sp>
          <p:nvSpPr>
            <p:cNvPr id="17" name="Rectangle 16"/>
            <p:cNvSpPr/>
            <p:nvPr/>
          </p:nvSpPr>
          <p:spPr>
            <a:xfrm>
              <a:off x="203200" y="1417637"/>
              <a:ext cx="2541896" cy="1926698"/>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720449" y="1511630"/>
              <a:ext cx="1443932" cy="485342"/>
            </a:xfrm>
            <a:prstGeom prst="rect">
              <a:avLst/>
            </a:prstGeom>
            <a:noFill/>
          </p:spPr>
          <p:txBody>
            <a:bodyPr wrap="square" rtlCol="0">
              <a:spAutoFit/>
            </a:bodyPr>
            <a:lstStyle/>
            <a:p>
              <a:pPr algn="ctr"/>
              <a:r>
                <a:rPr lang="en-US" sz="2400" dirty="0" smtClean="0">
                  <a:latin typeface="Helvetica Light"/>
                  <a:cs typeface="Helvetica Light"/>
                </a:rPr>
                <a:t>“Truck”</a:t>
              </a:r>
              <a:endParaRPr lang="en-US" sz="2400" dirty="0">
                <a:latin typeface="Helvetica Light"/>
                <a:cs typeface="Helvetica Light"/>
              </a:endParaRPr>
            </a:p>
          </p:txBody>
        </p:sp>
      </p:grpSp>
      <p:grpSp>
        <p:nvGrpSpPr>
          <p:cNvPr id="49" name="Group 48"/>
          <p:cNvGrpSpPr/>
          <p:nvPr/>
        </p:nvGrpSpPr>
        <p:grpSpPr>
          <a:xfrm>
            <a:off x="2266585" y="3100059"/>
            <a:ext cx="2177122" cy="1835846"/>
            <a:chOff x="2266585" y="3100059"/>
            <a:chExt cx="2177122" cy="1835846"/>
          </a:xfrm>
        </p:grpSpPr>
        <p:sp>
          <p:nvSpPr>
            <p:cNvPr id="29" name="Rectangle 28"/>
            <p:cNvSpPr/>
            <p:nvPr/>
          </p:nvSpPr>
          <p:spPr>
            <a:xfrm>
              <a:off x="2266585" y="3103200"/>
              <a:ext cx="2177122" cy="18327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2266585" y="3100059"/>
              <a:ext cx="2165103" cy="1832707"/>
              <a:chOff x="2991556" y="1568770"/>
              <a:chExt cx="2799012" cy="1926696"/>
            </a:xfrm>
          </p:grpSpPr>
          <p:pic>
            <p:nvPicPr>
              <p:cNvPr id="20" name="Picture 19" descr="imgr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9529" y="2260103"/>
                <a:ext cx="966591" cy="953760"/>
              </a:xfrm>
              <a:prstGeom prst="rect">
                <a:avLst/>
              </a:prstGeom>
            </p:spPr>
          </p:pic>
          <p:pic>
            <p:nvPicPr>
              <p:cNvPr id="21" name="Picture 20"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8338" y="2118995"/>
                <a:ext cx="1151607" cy="1151607"/>
              </a:xfrm>
              <a:prstGeom prst="rect">
                <a:avLst/>
              </a:prstGeom>
            </p:spPr>
          </p:pic>
          <p:sp>
            <p:nvSpPr>
              <p:cNvPr id="22" name="Rectangle 21"/>
              <p:cNvSpPr/>
              <p:nvPr/>
            </p:nvSpPr>
            <p:spPr>
              <a:xfrm>
                <a:off x="2991556" y="1568770"/>
                <a:ext cx="2799012" cy="1926696"/>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3764926" y="1650888"/>
                <a:ext cx="1237336" cy="485341"/>
              </a:xfrm>
              <a:prstGeom prst="rect">
                <a:avLst/>
              </a:prstGeom>
              <a:noFill/>
            </p:spPr>
            <p:txBody>
              <a:bodyPr wrap="square" rtlCol="0">
                <a:spAutoFit/>
              </a:bodyPr>
              <a:lstStyle/>
              <a:p>
                <a:pPr algn="ctr"/>
                <a:r>
                  <a:rPr lang="en-US" sz="2400" dirty="0" smtClean="0">
                    <a:latin typeface="Helvetica Light"/>
                    <a:cs typeface="Helvetica Light"/>
                  </a:rPr>
                  <a:t>“Ball”</a:t>
                </a:r>
                <a:endParaRPr lang="en-US" sz="2400" dirty="0">
                  <a:latin typeface="Helvetica Light"/>
                  <a:cs typeface="Helvetica Light"/>
                </a:endParaRPr>
              </a:p>
            </p:txBody>
          </p:sp>
        </p:grpSp>
      </p:grpSp>
      <p:grpSp>
        <p:nvGrpSpPr>
          <p:cNvPr id="50" name="Group 49"/>
          <p:cNvGrpSpPr/>
          <p:nvPr/>
        </p:nvGrpSpPr>
        <p:grpSpPr>
          <a:xfrm>
            <a:off x="3424382" y="4228946"/>
            <a:ext cx="2200594" cy="1857506"/>
            <a:chOff x="3424382" y="4228946"/>
            <a:chExt cx="2200594" cy="1857506"/>
          </a:xfrm>
        </p:grpSpPr>
        <p:sp>
          <p:nvSpPr>
            <p:cNvPr id="30" name="Rectangle 29"/>
            <p:cNvSpPr/>
            <p:nvPr/>
          </p:nvSpPr>
          <p:spPr>
            <a:xfrm>
              <a:off x="3447854" y="4253747"/>
              <a:ext cx="2177122" cy="18327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p:cNvGrpSpPr/>
            <p:nvPr/>
          </p:nvGrpSpPr>
          <p:grpSpPr>
            <a:xfrm>
              <a:off x="3424382" y="4228946"/>
              <a:ext cx="2141728" cy="1822565"/>
              <a:chOff x="2725053" y="1719587"/>
              <a:chExt cx="3020003" cy="1926698"/>
            </a:xfrm>
          </p:grpSpPr>
          <p:pic>
            <p:nvPicPr>
              <p:cNvPr id="24" name="Picture 23" descr="imgres.jp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2922443" y="2322758"/>
                <a:ext cx="1193940" cy="1193939"/>
              </a:xfrm>
              <a:prstGeom prst="rect">
                <a:avLst/>
              </a:prstGeom>
            </p:spPr>
          </p:pic>
          <p:pic>
            <p:nvPicPr>
              <p:cNvPr id="25" name="Picture 24"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555" y="2463908"/>
                <a:ext cx="1241122" cy="914261"/>
              </a:xfrm>
              <a:prstGeom prst="rect">
                <a:avLst/>
              </a:prstGeom>
            </p:spPr>
          </p:pic>
          <p:sp>
            <p:nvSpPr>
              <p:cNvPr id="26" name="Rectangle 25"/>
              <p:cNvSpPr/>
              <p:nvPr/>
            </p:nvSpPr>
            <p:spPr>
              <a:xfrm>
                <a:off x="2725053" y="1719587"/>
                <a:ext cx="3020003" cy="1926698"/>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3285604" y="1826468"/>
                <a:ext cx="2090363" cy="488042"/>
              </a:xfrm>
              <a:prstGeom prst="rect">
                <a:avLst/>
              </a:prstGeom>
              <a:noFill/>
            </p:spPr>
            <p:txBody>
              <a:bodyPr wrap="square" rtlCol="0">
                <a:spAutoFit/>
              </a:bodyPr>
              <a:lstStyle/>
              <a:p>
                <a:pPr algn="ctr"/>
                <a:r>
                  <a:rPr lang="en-US" sz="2400" dirty="0" smtClean="0">
                    <a:latin typeface="Helvetica Light"/>
                    <a:cs typeface="Helvetica Light"/>
                  </a:rPr>
                  <a:t>“Truck”</a:t>
                </a:r>
                <a:endParaRPr lang="en-US" sz="2400" dirty="0">
                  <a:latin typeface="Helvetica Light"/>
                  <a:cs typeface="Helvetica Light"/>
                </a:endParaRPr>
              </a:p>
            </p:txBody>
          </p:sp>
        </p:grpSp>
      </p:grpSp>
      <p:sp>
        <p:nvSpPr>
          <p:cNvPr id="4" name="Slide Number Placeholder 3"/>
          <p:cNvSpPr>
            <a:spLocks noGrp="1"/>
          </p:cNvSpPr>
          <p:nvPr>
            <p:ph type="sldNum" sz="quarter" idx="12"/>
          </p:nvPr>
        </p:nvSpPr>
        <p:spPr/>
        <p:txBody>
          <a:bodyPr/>
          <a:lstStyle/>
          <a:p>
            <a:fld id="{86484AF0-C50E-614A-9E2C-D16F32E0B9E3}" type="slidenum">
              <a:rPr lang="en-US" smtClean="0"/>
              <a:t>53</a:t>
            </a:fld>
            <a:endParaRPr lang="en-US" dirty="0"/>
          </a:p>
        </p:txBody>
      </p:sp>
      <p:pic>
        <p:nvPicPr>
          <p:cNvPr id="7" name="Picture 6" descr="Screen Shot 2014-05-11 at 6.08.08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1910" y="274637"/>
            <a:ext cx="1856987" cy="1512257"/>
          </a:xfrm>
          <a:prstGeom prst="rect">
            <a:avLst/>
          </a:prstGeom>
        </p:spPr>
      </p:pic>
      <p:sp>
        <p:nvSpPr>
          <p:cNvPr id="19" name="Title 1"/>
          <p:cNvSpPr txBox="1">
            <a:spLocks/>
          </p:cNvSpPr>
          <p:nvPr/>
        </p:nvSpPr>
        <p:spPr>
          <a:xfrm>
            <a:off x="477982" y="221164"/>
            <a:ext cx="5892800" cy="132957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r>
              <a:rPr lang="en-US" sz="2600" dirty="0" smtClean="0"/>
              <a:t>Infants track statistics in the input,</a:t>
            </a:r>
          </a:p>
          <a:p>
            <a:pPr algn="l"/>
            <a:r>
              <a:rPr lang="en-US" sz="2600" dirty="0" smtClean="0"/>
              <a:t>create a co-occurrence matrix, and learn the meaning of “truck” over time</a:t>
            </a:r>
          </a:p>
        </p:txBody>
      </p:sp>
      <p:cxnSp>
        <p:nvCxnSpPr>
          <p:cNvPr id="31" name="Straight Arrow Connector 30"/>
          <p:cNvCxnSpPr/>
          <p:nvPr/>
        </p:nvCxnSpPr>
        <p:spPr>
          <a:xfrm>
            <a:off x="915652" y="4186432"/>
            <a:ext cx="1742721" cy="1980425"/>
          </a:xfrm>
          <a:prstGeom prst="straightConnector1">
            <a:avLst/>
          </a:prstGeom>
          <a:ln w="28575"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456478" y="5292995"/>
            <a:ext cx="1415825" cy="523220"/>
          </a:xfrm>
          <a:prstGeom prst="rect">
            <a:avLst/>
          </a:prstGeom>
          <a:noFill/>
        </p:spPr>
        <p:txBody>
          <a:bodyPr wrap="square" rtlCol="0">
            <a:spAutoFit/>
          </a:bodyPr>
          <a:lstStyle/>
          <a:p>
            <a:pPr algn="ctr"/>
            <a:r>
              <a:rPr lang="en-US" sz="2800" dirty="0" smtClean="0">
                <a:latin typeface="Helvetica Light"/>
                <a:cs typeface="Helvetica Light"/>
              </a:rPr>
              <a:t>Time </a:t>
            </a:r>
            <a:endParaRPr lang="en-US" sz="2800" dirty="0">
              <a:latin typeface="Helvetica Light"/>
              <a:cs typeface="Helvetica Light"/>
            </a:endParaRPr>
          </a:p>
        </p:txBody>
      </p:sp>
      <p:graphicFrame>
        <p:nvGraphicFramePr>
          <p:cNvPr id="36" name="Table 35"/>
          <p:cNvGraphicFramePr>
            <a:graphicFrameLocks noGrp="1"/>
          </p:cNvGraphicFramePr>
          <p:nvPr>
            <p:extLst>
              <p:ext uri="{D42A27DB-BD31-4B8C-83A1-F6EECF244321}">
                <p14:modId xmlns:p14="http://schemas.microsoft.com/office/powerpoint/2010/main" val="715096003"/>
              </p:ext>
            </p:extLst>
          </p:nvPr>
        </p:nvGraphicFramePr>
        <p:xfrm>
          <a:off x="6671065" y="4796291"/>
          <a:ext cx="2047832" cy="1166938"/>
        </p:xfrm>
        <a:graphic>
          <a:graphicData uri="http://schemas.openxmlformats.org/drawingml/2006/table">
            <a:tbl>
              <a:tblPr firstRow="1" bandRow="1">
                <a:tableStyleId>{2D5ABB26-0587-4C30-8999-92F81FD0307C}</a:tableStyleId>
              </a:tblPr>
              <a:tblGrid>
                <a:gridCol w="511958"/>
                <a:gridCol w="511958"/>
                <a:gridCol w="511958"/>
                <a:gridCol w="511958"/>
              </a:tblGrid>
              <a:tr h="583469">
                <a:tc>
                  <a:txBody>
                    <a:bodyPr/>
                    <a:lstStyle/>
                    <a:p>
                      <a:pPr algn="ctr"/>
                      <a:r>
                        <a:rPr lang="en-US" sz="2400" b="1" dirty="0" smtClean="0"/>
                        <a:t>2</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solidFill>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ctr"/>
                      <a:endParaRPr lang="en-US" sz="2400" b="1"/>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r>
              <a:tr h="583469">
                <a:tc>
                  <a:txBody>
                    <a:bodyPr/>
                    <a:lstStyle/>
                    <a:p>
                      <a:pPr algn="ctr"/>
                      <a:endParaRPr lang="en-US" sz="2400" b="1"/>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c>
                  <a:txBody>
                    <a:bodyPr/>
                    <a:lstStyle/>
                    <a:p>
                      <a:pPr algn="ct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pSp>
        <p:nvGrpSpPr>
          <p:cNvPr id="47" name="Group 46"/>
          <p:cNvGrpSpPr/>
          <p:nvPr/>
        </p:nvGrpSpPr>
        <p:grpSpPr>
          <a:xfrm>
            <a:off x="5866573" y="4149525"/>
            <a:ext cx="2836279" cy="1674403"/>
            <a:chOff x="6120565" y="4136157"/>
            <a:chExt cx="2836279" cy="1674403"/>
          </a:xfrm>
        </p:grpSpPr>
        <p:grpSp>
          <p:nvGrpSpPr>
            <p:cNvPr id="46" name="Group 45"/>
            <p:cNvGrpSpPr/>
            <p:nvPr/>
          </p:nvGrpSpPr>
          <p:grpSpPr>
            <a:xfrm>
              <a:off x="6120565" y="4909350"/>
              <a:ext cx="804492" cy="901210"/>
              <a:chOff x="6120565" y="4909350"/>
              <a:chExt cx="804492" cy="901210"/>
            </a:xfrm>
          </p:grpSpPr>
          <p:sp>
            <p:nvSpPr>
              <p:cNvPr id="37" name="TextBox 36"/>
              <p:cNvSpPr txBox="1"/>
              <p:nvPr/>
            </p:nvSpPr>
            <p:spPr>
              <a:xfrm>
                <a:off x="6120565" y="4909350"/>
                <a:ext cx="710207" cy="369332"/>
              </a:xfrm>
              <a:prstGeom prst="rect">
                <a:avLst/>
              </a:prstGeom>
              <a:noFill/>
            </p:spPr>
            <p:txBody>
              <a:bodyPr wrap="square" rtlCol="0">
                <a:spAutoFit/>
              </a:bodyPr>
              <a:lstStyle/>
              <a:p>
                <a:pPr algn="ctr"/>
                <a:r>
                  <a:rPr lang="en-US" dirty="0" smtClean="0"/>
                  <a:t>Truck</a:t>
                </a:r>
                <a:endParaRPr lang="en-US" dirty="0"/>
              </a:p>
            </p:txBody>
          </p:sp>
          <p:sp>
            <p:nvSpPr>
              <p:cNvPr id="38" name="TextBox 37"/>
              <p:cNvSpPr txBox="1"/>
              <p:nvPr/>
            </p:nvSpPr>
            <p:spPr>
              <a:xfrm>
                <a:off x="6214850" y="5441228"/>
                <a:ext cx="710207" cy="369332"/>
              </a:xfrm>
              <a:prstGeom prst="rect">
                <a:avLst/>
              </a:prstGeom>
              <a:noFill/>
            </p:spPr>
            <p:txBody>
              <a:bodyPr wrap="square" rtlCol="0">
                <a:spAutoFit/>
              </a:bodyPr>
              <a:lstStyle/>
              <a:p>
                <a:pPr algn="ctr"/>
                <a:r>
                  <a:rPr lang="en-US" dirty="0" smtClean="0"/>
                  <a:t>Ball</a:t>
                </a:r>
                <a:endParaRPr lang="en-US" dirty="0"/>
              </a:p>
            </p:txBody>
          </p:sp>
        </p:grpSp>
        <p:grpSp>
          <p:nvGrpSpPr>
            <p:cNvPr id="45" name="Group 44"/>
            <p:cNvGrpSpPr/>
            <p:nvPr/>
          </p:nvGrpSpPr>
          <p:grpSpPr>
            <a:xfrm>
              <a:off x="6842172" y="4136157"/>
              <a:ext cx="2114672" cy="544966"/>
              <a:chOff x="6842172" y="4136157"/>
              <a:chExt cx="2114672" cy="544966"/>
            </a:xfrm>
          </p:grpSpPr>
          <p:pic>
            <p:nvPicPr>
              <p:cNvPr id="40" name="Picture 39"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172" y="4270641"/>
                <a:ext cx="487703" cy="359262"/>
              </a:xfrm>
              <a:prstGeom prst="rect">
                <a:avLst/>
              </a:prstGeom>
            </p:spPr>
          </p:pic>
          <p:pic>
            <p:nvPicPr>
              <p:cNvPr id="41" name="Picture 40"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9572" y="4198492"/>
                <a:ext cx="469263" cy="469263"/>
              </a:xfrm>
              <a:prstGeom prst="rect">
                <a:avLst/>
              </a:prstGeom>
            </p:spPr>
          </p:pic>
          <p:pic>
            <p:nvPicPr>
              <p:cNvPr id="42" name="Picture 41" descr="imgr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8939" y="4186432"/>
                <a:ext cx="480496" cy="474118"/>
              </a:xfrm>
              <a:prstGeom prst="rect">
                <a:avLst/>
              </a:prstGeom>
            </p:spPr>
          </p:pic>
          <p:pic>
            <p:nvPicPr>
              <p:cNvPr id="43" name="Picture 42" descr="imgres.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8411878" y="4136157"/>
                <a:ext cx="544966" cy="544966"/>
              </a:xfrm>
              <a:prstGeom prst="rect">
                <a:avLst/>
              </a:prstGeom>
            </p:spPr>
          </p:pic>
        </p:grpSp>
      </p:grpSp>
    </p:spTree>
    <p:extLst>
      <p:ext uri="{BB962C8B-B14F-4D97-AF65-F5344CB8AC3E}">
        <p14:creationId xmlns:p14="http://schemas.microsoft.com/office/powerpoint/2010/main" val="40997939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Order Analysis </a:t>
            </a:r>
            <a:endParaRPr lang="en-US" dirty="0"/>
          </a:p>
        </p:txBody>
      </p:sp>
      <p:pic>
        <p:nvPicPr>
          <p:cNvPr id="3" name="Picture 2" descr="Screen Shot 2014-05-13 at 4.59.0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631" y="1623145"/>
            <a:ext cx="8172869" cy="4999520"/>
          </a:xfrm>
          <a:prstGeom prst="rect">
            <a:avLst/>
          </a:prstGeom>
        </p:spPr>
      </p:pic>
      <p:sp>
        <p:nvSpPr>
          <p:cNvPr id="4" name="Slide Number Placeholder 3"/>
          <p:cNvSpPr>
            <a:spLocks noGrp="1"/>
          </p:cNvSpPr>
          <p:nvPr>
            <p:ph type="sldNum" sz="quarter" idx="12"/>
          </p:nvPr>
        </p:nvSpPr>
        <p:spPr/>
        <p:txBody>
          <a:bodyPr/>
          <a:lstStyle/>
          <a:p>
            <a:fld id="{86484AF0-C50E-614A-9E2C-D16F32E0B9E3}" type="slidenum">
              <a:rPr lang="en-US" smtClean="0"/>
              <a:t>54</a:t>
            </a:fld>
            <a:endParaRPr lang="en-US"/>
          </a:p>
        </p:txBody>
      </p:sp>
    </p:spTree>
    <p:extLst>
      <p:ext uri="{BB962C8B-B14F-4D97-AF65-F5344CB8AC3E}">
        <p14:creationId xmlns:p14="http://schemas.microsoft.com/office/powerpoint/2010/main" val="243451203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First trial analysis </a:t>
            </a:r>
            <a:endParaRPr lang="en-US" dirty="0"/>
          </a:p>
        </p:txBody>
      </p:sp>
      <p:pic>
        <p:nvPicPr>
          <p:cNvPr id="3" name="Picture 2" descr="Screen Shot 2014-05-13 at 4.32.2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075" y="1798637"/>
            <a:ext cx="8492922" cy="4837176"/>
          </a:xfrm>
          <a:prstGeom prst="rect">
            <a:avLst/>
          </a:prstGeom>
        </p:spPr>
      </p:pic>
      <p:sp>
        <p:nvSpPr>
          <p:cNvPr id="4" name="Slide Number Placeholder 3"/>
          <p:cNvSpPr>
            <a:spLocks noGrp="1"/>
          </p:cNvSpPr>
          <p:nvPr>
            <p:ph type="sldNum" sz="quarter" idx="12"/>
          </p:nvPr>
        </p:nvSpPr>
        <p:spPr/>
        <p:txBody>
          <a:bodyPr/>
          <a:lstStyle/>
          <a:p>
            <a:fld id="{86484AF0-C50E-614A-9E2C-D16F32E0B9E3}" type="slidenum">
              <a:rPr lang="en-US" smtClean="0"/>
              <a:t>55</a:t>
            </a:fld>
            <a:endParaRPr lang="en-US"/>
          </a:p>
        </p:txBody>
      </p:sp>
    </p:spTree>
    <p:extLst>
      <p:ext uri="{BB962C8B-B14F-4D97-AF65-F5344CB8AC3E}">
        <p14:creationId xmlns:p14="http://schemas.microsoft.com/office/powerpoint/2010/main" val="286728431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54013"/>
            <a:ext cx="7750175" cy="1143000"/>
          </a:xfrm>
        </p:spPr>
        <p:txBody>
          <a:bodyPr>
            <a:noAutofit/>
          </a:bodyPr>
          <a:lstStyle/>
          <a:p>
            <a:pPr algn="l"/>
            <a:r>
              <a:rPr lang="en-US" sz="2800" dirty="0" smtClean="0"/>
              <a:t>In </a:t>
            </a:r>
            <a:r>
              <a:rPr lang="en-US" sz="2800" dirty="0"/>
              <a:t>the 6-</a:t>
            </a:r>
            <a:r>
              <a:rPr lang="en-US" sz="2800" dirty="0" smtClean="0"/>
              <a:t>referent condition, image location (bottom/midline) does not change the results </a:t>
            </a:r>
            <a:endParaRPr lang="en-US" sz="2800" dirty="0"/>
          </a:p>
        </p:txBody>
      </p:sp>
      <p:sp>
        <p:nvSpPr>
          <p:cNvPr id="4" name="Slide Number Placeholder 3"/>
          <p:cNvSpPr>
            <a:spLocks noGrp="1"/>
          </p:cNvSpPr>
          <p:nvPr>
            <p:ph type="sldNum" sz="quarter" idx="12"/>
          </p:nvPr>
        </p:nvSpPr>
        <p:spPr/>
        <p:txBody>
          <a:bodyPr/>
          <a:lstStyle/>
          <a:p>
            <a:fld id="{86484AF0-C50E-614A-9E2C-D16F32E0B9E3}" type="slidenum">
              <a:rPr lang="en-US" smtClean="0"/>
              <a:t>56</a:t>
            </a:fld>
            <a:endParaRPr lang="en-US"/>
          </a:p>
        </p:txBody>
      </p:sp>
      <p:pic>
        <p:nvPicPr>
          <p:cNvPr id="5" name="Picture 4" descr="Screen Shot 2014-05-13 at 4.38.5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 y="2158999"/>
            <a:ext cx="4289425" cy="3990975"/>
          </a:xfrm>
          <a:prstGeom prst="rect">
            <a:avLst/>
          </a:prstGeom>
        </p:spPr>
      </p:pic>
      <p:pic>
        <p:nvPicPr>
          <p:cNvPr id="6" name="Picture 5" descr="Screen Shot 2014-05-13 at 4.38.3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500" y="2158999"/>
            <a:ext cx="4397375" cy="3990975"/>
          </a:xfrm>
          <a:prstGeom prst="rect">
            <a:avLst/>
          </a:prstGeom>
        </p:spPr>
      </p:pic>
    </p:spTree>
    <p:extLst>
      <p:ext uri="{BB962C8B-B14F-4D97-AF65-F5344CB8AC3E}">
        <p14:creationId xmlns:p14="http://schemas.microsoft.com/office/powerpoint/2010/main" val="217764840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21550" cy="2011362"/>
          </a:xfrm>
        </p:spPr>
        <p:txBody>
          <a:bodyPr>
            <a:normAutofit/>
          </a:bodyPr>
          <a:lstStyle/>
          <a:p>
            <a:pPr algn="l"/>
            <a:r>
              <a:rPr lang="en-US" sz="2800" dirty="0" smtClean="0"/>
              <a:t>Removing trials on which subjects failed to choose the target of eye gaze does not change results </a:t>
            </a:r>
            <a:endParaRPr lang="en-US" sz="2800" dirty="0"/>
          </a:p>
        </p:txBody>
      </p:sp>
      <p:sp>
        <p:nvSpPr>
          <p:cNvPr id="4" name="Slide Number Placeholder 3"/>
          <p:cNvSpPr>
            <a:spLocks noGrp="1"/>
          </p:cNvSpPr>
          <p:nvPr>
            <p:ph type="sldNum" sz="quarter" idx="12"/>
          </p:nvPr>
        </p:nvSpPr>
        <p:spPr/>
        <p:txBody>
          <a:bodyPr/>
          <a:lstStyle/>
          <a:p>
            <a:fld id="{86484AF0-C50E-614A-9E2C-D16F32E0B9E3}" type="slidenum">
              <a:rPr lang="en-US" smtClean="0"/>
              <a:t>57</a:t>
            </a:fld>
            <a:endParaRPr lang="en-US"/>
          </a:p>
        </p:txBody>
      </p:sp>
      <p:pic>
        <p:nvPicPr>
          <p:cNvPr id="3" name="Picture 2" descr="unfilter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2752487"/>
            <a:ext cx="4413250" cy="3222863"/>
          </a:xfrm>
          <a:prstGeom prst="rect">
            <a:avLst/>
          </a:prstGeom>
        </p:spPr>
      </p:pic>
      <p:pic>
        <p:nvPicPr>
          <p:cNvPr id="5" name="Picture 4" descr="Screen Shot 2014-05-13 at 4.29.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4250" y="2768362"/>
            <a:ext cx="4238625" cy="3227832"/>
          </a:xfrm>
          <a:prstGeom prst="rect">
            <a:avLst/>
          </a:prstGeom>
        </p:spPr>
      </p:pic>
    </p:spTree>
    <p:extLst>
      <p:ext uri="{BB962C8B-B14F-4D97-AF65-F5344CB8AC3E}">
        <p14:creationId xmlns:p14="http://schemas.microsoft.com/office/powerpoint/2010/main" val="125224499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253747" cy="1503362"/>
          </a:xfrm>
        </p:spPr>
        <p:txBody>
          <a:bodyPr>
            <a:normAutofit fontScale="90000"/>
          </a:bodyPr>
          <a:lstStyle/>
          <a:p>
            <a:pPr marL="0" indent="0" algn="l"/>
            <a:r>
              <a:rPr lang="en-US" sz="3200" dirty="0">
                <a:cs typeface="Helvetica"/>
              </a:rPr>
              <a:t>Correlational data shows that </a:t>
            </a:r>
            <a:r>
              <a:rPr lang="en-US" sz="3200" dirty="0" smtClean="0">
                <a:cs typeface="Helvetica"/>
              </a:rPr>
              <a:t>gaze</a:t>
            </a:r>
            <a:r>
              <a:rPr lang="en-US" sz="3200" dirty="0">
                <a:cs typeface="Helvetica"/>
              </a:rPr>
              <a:t>-following at 10 months predicts </a:t>
            </a:r>
            <a:r>
              <a:rPr lang="en-US" sz="3200" b="1" dirty="0" smtClean="0">
                <a:cs typeface="Helvetica"/>
              </a:rPr>
              <a:t>faster vocabulary </a:t>
            </a:r>
            <a:r>
              <a:rPr lang="en-US" sz="3200" b="1" dirty="0">
                <a:cs typeface="Helvetica"/>
              </a:rPr>
              <a:t>growth </a:t>
            </a:r>
            <a:endParaRPr lang="en-US" sz="2000" b="1" dirty="0">
              <a:solidFill>
                <a:schemeClr val="bg1">
                  <a:lumMod val="50000"/>
                </a:schemeClr>
              </a:solidFill>
              <a:cs typeface="Helvetica"/>
            </a:endParaRPr>
          </a:p>
        </p:txBody>
      </p:sp>
      <p:sp>
        <p:nvSpPr>
          <p:cNvPr id="4" name="Slide Number Placeholder 3"/>
          <p:cNvSpPr>
            <a:spLocks noGrp="1"/>
          </p:cNvSpPr>
          <p:nvPr>
            <p:ph type="sldNum" sz="quarter" idx="12"/>
          </p:nvPr>
        </p:nvSpPr>
        <p:spPr/>
        <p:txBody>
          <a:bodyPr/>
          <a:lstStyle/>
          <a:p>
            <a:fld id="{86484AF0-C50E-614A-9E2C-D16F32E0B9E3}" type="slidenum">
              <a:rPr lang="en-US" smtClean="0"/>
              <a:t>58</a:t>
            </a:fld>
            <a:endParaRPr lang="en-US"/>
          </a:p>
        </p:txBody>
      </p:sp>
      <p:pic>
        <p:nvPicPr>
          <p:cNvPr id="7" name="Picture 6"/>
          <p:cNvPicPr>
            <a:picLocks noChangeAspect="1"/>
          </p:cNvPicPr>
          <p:nvPr/>
        </p:nvPicPr>
        <p:blipFill rotWithShape="1">
          <a:blip r:embed="rId3">
            <a:alphaModFix/>
          </a:blip>
          <a:srcRect l="31146" t="4780" r="1" b="31965"/>
          <a:stretch/>
        </p:blipFill>
        <p:spPr>
          <a:xfrm>
            <a:off x="6916995" y="374316"/>
            <a:ext cx="1769805" cy="1604210"/>
          </a:xfrm>
          <a:prstGeom prst="rect">
            <a:avLst/>
          </a:prstGeom>
          <a:ln w="38100" cmpd="sng">
            <a:solidFill>
              <a:srgbClr val="C0504D"/>
            </a:solidFill>
          </a:ln>
        </p:spPr>
      </p:pic>
      <p:sp>
        <p:nvSpPr>
          <p:cNvPr id="9" name="Rectangle 8"/>
          <p:cNvSpPr/>
          <p:nvPr/>
        </p:nvSpPr>
        <p:spPr>
          <a:xfrm>
            <a:off x="5592060" y="6352143"/>
            <a:ext cx="2788901" cy="369332"/>
          </a:xfrm>
          <a:prstGeom prst="rect">
            <a:avLst/>
          </a:prstGeom>
        </p:spPr>
        <p:txBody>
          <a:bodyPr wrap="none">
            <a:spAutoFit/>
          </a:bodyPr>
          <a:lstStyle/>
          <a:p>
            <a:r>
              <a:rPr lang="en-US" dirty="0" smtClean="0">
                <a:solidFill>
                  <a:schemeClr val="bg1">
                    <a:lumMod val="50000"/>
                  </a:schemeClr>
                </a:solidFill>
                <a:latin typeface="Helvetica Light"/>
                <a:cs typeface="Helvetica Light"/>
              </a:rPr>
              <a:t>Brooks </a:t>
            </a:r>
            <a:r>
              <a:rPr lang="en-US" dirty="0">
                <a:solidFill>
                  <a:schemeClr val="bg1">
                    <a:lumMod val="50000"/>
                  </a:schemeClr>
                </a:solidFill>
                <a:latin typeface="Helvetica Light"/>
                <a:cs typeface="Helvetica Light"/>
              </a:rPr>
              <a:t>&amp; </a:t>
            </a:r>
            <a:r>
              <a:rPr lang="en-US" dirty="0" err="1" smtClean="0">
                <a:solidFill>
                  <a:schemeClr val="bg1">
                    <a:lumMod val="50000"/>
                  </a:schemeClr>
                </a:solidFill>
                <a:latin typeface="Helvetica Light"/>
                <a:cs typeface="Helvetica Light"/>
              </a:rPr>
              <a:t>Meltzoff</a:t>
            </a:r>
            <a:r>
              <a:rPr lang="en-US" dirty="0" smtClean="0">
                <a:solidFill>
                  <a:schemeClr val="bg1">
                    <a:lumMod val="50000"/>
                  </a:schemeClr>
                </a:solidFill>
                <a:latin typeface="Helvetica Light"/>
                <a:cs typeface="Helvetica Light"/>
              </a:rPr>
              <a:t> (2008)</a:t>
            </a:r>
            <a:endParaRPr lang="en-US" dirty="0">
              <a:solidFill>
                <a:schemeClr val="bg1">
                  <a:lumMod val="50000"/>
                </a:schemeClr>
              </a:solidFill>
              <a:latin typeface="Helvetica Light"/>
              <a:cs typeface="Helvetica Light"/>
            </a:endParaRPr>
          </a:p>
        </p:txBody>
      </p:sp>
      <p:pic>
        <p:nvPicPr>
          <p:cNvPr id="3" name="Picture 2" descr="Screen Shot 2014-05-13 at 2.57.5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222" y="2427127"/>
            <a:ext cx="3493557" cy="3267820"/>
          </a:xfrm>
          <a:prstGeom prst="rect">
            <a:avLst/>
          </a:prstGeom>
        </p:spPr>
      </p:pic>
    </p:spTree>
    <p:extLst>
      <p:ext uri="{BB962C8B-B14F-4D97-AF65-F5344CB8AC3E}">
        <p14:creationId xmlns:p14="http://schemas.microsoft.com/office/powerpoint/2010/main" val="299124357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6708274" cy="1329573"/>
          </a:xfrm>
        </p:spPr>
        <p:txBody>
          <a:bodyPr>
            <a:noAutofit/>
          </a:bodyPr>
          <a:lstStyle/>
          <a:p>
            <a:pPr algn="l"/>
            <a:r>
              <a:rPr lang="en-US" sz="2800" dirty="0" smtClean="0"/>
              <a:t>Researchers debate about the </a:t>
            </a:r>
            <a:br>
              <a:rPr lang="en-US" sz="2800" dirty="0" smtClean="0"/>
            </a:br>
            <a:r>
              <a:rPr lang="en-US" sz="2800" b="1" dirty="0" smtClean="0"/>
              <a:t>underlying processes </a:t>
            </a:r>
            <a:r>
              <a:rPr lang="en-US" sz="2800" dirty="0" smtClean="0"/>
              <a:t>that support </a:t>
            </a:r>
            <a:br>
              <a:rPr lang="en-US" sz="2800" dirty="0" smtClean="0"/>
            </a:br>
            <a:r>
              <a:rPr lang="en-US" sz="2800" dirty="0" smtClean="0"/>
              <a:t>cross-situational word learning</a:t>
            </a:r>
            <a:endParaRPr lang="en-US" sz="2800" dirty="0"/>
          </a:p>
        </p:txBody>
      </p:sp>
      <p:sp>
        <p:nvSpPr>
          <p:cNvPr id="4" name="Slide Number Placeholder 3"/>
          <p:cNvSpPr>
            <a:spLocks noGrp="1"/>
          </p:cNvSpPr>
          <p:nvPr>
            <p:ph type="sldNum" sz="quarter" idx="12"/>
          </p:nvPr>
        </p:nvSpPr>
        <p:spPr/>
        <p:txBody>
          <a:bodyPr/>
          <a:lstStyle/>
          <a:p>
            <a:fld id="{86484AF0-C50E-614A-9E2C-D16F32E0B9E3}" type="slidenum">
              <a:rPr lang="en-US" smtClean="0"/>
              <a:t>59</a:t>
            </a:fld>
            <a:endParaRPr lang="en-US"/>
          </a:p>
        </p:txBody>
      </p:sp>
      <p:pic>
        <p:nvPicPr>
          <p:cNvPr id="6" name="Picture 5" descr="Screen Shot 2014-05-09 at 10.54.3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853" y="2072094"/>
            <a:ext cx="6638295" cy="4173691"/>
          </a:xfrm>
          <a:prstGeom prst="rect">
            <a:avLst/>
          </a:prstGeom>
        </p:spPr>
      </p:pic>
      <p:sp>
        <p:nvSpPr>
          <p:cNvPr id="3" name="TextBox 2"/>
          <p:cNvSpPr txBox="1"/>
          <p:nvPr/>
        </p:nvSpPr>
        <p:spPr>
          <a:xfrm>
            <a:off x="5438210" y="6382921"/>
            <a:ext cx="2767263" cy="338554"/>
          </a:xfrm>
          <a:prstGeom prst="rect">
            <a:avLst/>
          </a:prstGeom>
          <a:noFill/>
        </p:spPr>
        <p:txBody>
          <a:bodyPr wrap="square" rtlCol="0">
            <a:spAutoFit/>
          </a:bodyPr>
          <a:lstStyle/>
          <a:p>
            <a:pPr algn="r"/>
            <a:r>
              <a:rPr lang="en-US" sz="1600" dirty="0" smtClean="0">
                <a:solidFill>
                  <a:srgbClr val="7F7F7F"/>
                </a:solidFill>
                <a:latin typeface="Helvetica Light"/>
                <a:cs typeface="Helvetica Light"/>
              </a:rPr>
              <a:t>Smith, </a:t>
            </a:r>
            <a:r>
              <a:rPr lang="en-US" sz="1600" dirty="0" err="1" smtClean="0">
                <a:solidFill>
                  <a:srgbClr val="7F7F7F"/>
                </a:solidFill>
                <a:latin typeface="Helvetica Light"/>
                <a:cs typeface="Helvetica Light"/>
              </a:rPr>
              <a:t>Suanda</a:t>
            </a:r>
            <a:r>
              <a:rPr lang="en-US" sz="1600" dirty="0" smtClean="0">
                <a:solidFill>
                  <a:srgbClr val="7F7F7F"/>
                </a:solidFill>
                <a:latin typeface="Helvetica Light"/>
                <a:cs typeface="Helvetica Light"/>
              </a:rPr>
              <a:t> &amp; Yu (2014)</a:t>
            </a:r>
            <a:endParaRPr lang="en-US" sz="1600" dirty="0">
              <a:solidFill>
                <a:srgbClr val="7F7F7F"/>
              </a:solidFill>
              <a:latin typeface="Helvetica Light"/>
              <a:cs typeface="Helvetica Light"/>
            </a:endParaRPr>
          </a:p>
        </p:txBody>
      </p:sp>
    </p:spTree>
    <p:extLst>
      <p:ext uri="{BB962C8B-B14F-4D97-AF65-F5344CB8AC3E}">
        <p14:creationId xmlns:p14="http://schemas.microsoft.com/office/powerpoint/2010/main" val="33775649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427537" cy="1143000"/>
          </a:xfrm>
        </p:spPr>
        <p:txBody>
          <a:bodyPr>
            <a:normAutofit/>
          </a:bodyPr>
          <a:lstStyle/>
          <a:p>
            <a:pPr algn="l"/>
            <a:r>
              <a:rPr lang="en-US" dirty="0"/>
              <a:t>R</a:t>
            </a:r>
            <a:r>
              <a:rPr lang="en-US" dirty="0" smtClean="0"/>
              <a:t>oadmap </a:t>
            </a:r>
            <a:endParaRPr lang="en-US" dirty="0"/>
          </a:p>
        </p:txBody>
      </p:sp>
      <p:sp>
        <p:nvSpPr>
          <p:cNvPr id="3" name="Content Placeholder 2"/>
          <p:cNvSpPr>
            <a:spLocks noGrp="1"/>
          </p:cNvSpPr>
          <p:nvPr>
            <p:ph idx="1"/>
          </p:nvPr>
        </p:nvSpPr>
        <p:spPr>
          <a:xfrm>
            <a:off x="1335302" y="1689756"/>
            <a:ext cx="7447751" cy="4525963"/>
          </a:xfrm>
        </p:spPr>
        <p:txBody>
          <a:bodyPr>
            <a:normAutofit/>
          </a:bodyPr>
          <a:lstStyle/>
          <a:p>
            <a:pPr marL="0" indent="0">
              <a:buNone/>
            </a:pPr>
            <a:r>
              <a:rPr lang="en-US" sz="3100" dirty="0" smtClean="0">
                <a:latin typeface="Helvetica Light"/>
                <a:cs typeface="Helvetica Light"/>
              </a:rPr>
              <a:t>Different ways to reduce referential uncertainty</a:t>
            </a:r>
          </a:p>
          <a:p>
            <a:pPr marL="0" indent="0">
              <a:buNone/>
            </a:pPr>
            <a:endParaRPr lang="en-US" sz="3100" dirty="0" smtClean="0">
              <a:latin typeface="Helvetica Light"/>
              <a:cs typeface="Helvetica Light"/>
            </a:endParaRPr>
          </a:p>
          <a:p>
            <a:pPr marL="0" indent="0">
              <a:buNone/>
            </a:pPr>
            <a:r>
              <a:rPr lang="en-US" sz="3100" dirty="0" smtClean="0">
                <a:latin typeface="Helvetica Light"/>
                <a:cs typeface="Helvetica Light"/>
              </a:rPr>
              <a:t>Debate </a:t>
            </a:r>
            <a:r>
              <a:rPr lang="en-US" sz="3100" dirty="0">
                <a:latin typeface="Helvetica Light"/>
                <a:cs typeface="Helvetica Light"/>
              </a:rPr>
              <a:t>about the </a:t>
            </a:r>
            <a:r>
              <a:rPr lang="en-US" sz="3100" dirty="0" smtClean="0">
                <a:latin typeface="Helvetica Light"/>
                <a:cs typeface="Helvetica Light"/>
              </a:rPr>
              <a:t>process </a:t>
            </a:r>
            <a:r>
              <a:rPr lang="en-US" sz="3100" dirty="0">
                <a:latin typeface="Helvetica Light"/>
                <a:cs typeface="Helvetica Light"/>
              </a:rPr>
              <a:t>underlying </a:t>
            </a:r>
            <a:r>
              <a:rPr lang="en-US" sz="3100" dirty="0" smtClean="0">
                <a:latin typeface="Helvetica Light"/>
                <a:cs typeface="Helvetica Light"/>
              </a:rPr>
              <a:t>cross</a:t>
            </a:r>
            <a:r>
              <a:rPr lang="en-US" sz="3100" dirty="0">
                <a:latin typeface="Helvetica Light"/>
                <a:cs typeface="Helvetica Light"/>
              </a:rPr>
              <a:t>-situational </a:t>
            </a:r>
            <a:r>
              <a:rPr lang="en-US" sz="3100" dirty="0" smtClean="0">
                <a:latin typeface="Helvetica Light"/>
                <a:cs typeface="Helvetica Light"/>
              </a:rPr>
              <a:t>word learning</a:t>
            </a:r>
          </a:p>
          <a:p>
            <a:pPr marL="0" indent="0">
              <a:buNone/>
            </a:pPr>
            <a:endParaRPr lang="en-US" sz="3100" dirty="0">
              <a:latin typeface="Helvetica Light"/>
              <a:cs typeface="Helvetica Light"/>
            </a:endParaRPr>
          </a:p>
          <a:p>
            <a:pPr marL="0" indent="0">
              <a:buNone/>
            </a:pPr>
            <a:r>
              <a:rPr lang="en-US" sz="3100" dirty="0" smtClean="0">
                <a:latin typeface="Helvetica Light"/>
                <a:cs typeface="Helvetica Light"/>
              </a:rPr>
              <a:t>A novel, large-scale experiment and computational model</a:t>
            </a:r>
            <a:endParaRPr lang="en-US" sz="3100" dirty="0">
              <a:latin typeface="Helvetica Light"/>
              <a:cs typeface="Helvetica Light"/>
            </a:endParaRPr>
          </a:p>
        </p:txBody>
      </p:sp>
      <p:sp>
        <p:nvSpPr>
          <p:cNvPr id="4" name="Slide Number Placeholder 3"/>
          <p:cNvSpPr>
            <a:spLocks noGrp="1"/>
          </p:cNvSpPr>
          <p:nvPr>
            <p:ph type="sldNum" sz="quarter" idx="12"/>
          </p:nvPr>
        </p:nvSpPr>
        <p:spPr/>
        <p:txBody>
          <a:bodyPr/>
          <a:lstStyle/>
          <a:p>
            <a:fld id="{86484AF0-C50E-614A-9E2C-D16F32E0B9E3}" type="slidenum">
              <a:rPr lang="en-US" smtClean="0"/>
              <a:t>6</a:t>
            </a:fld>
            <a:endParaRPr lang="en-US"/>
          </a:p>
        </p:txBody>
      </p:sp>
    </p:spTree>
    <p:extLst>
      <p:ext uri="{BB962C8B-B14F-4D97-AF65-F5344CB8AC3E}">
        <p14:creationId xmlns:p14="http://schemas.microsoft.com/office/powerpoint/2010/main" val="19083987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3">
                                            <p:txEl>
                                              <p:pRg st="2" end="2"/>
                                            </p:txEl>
                                          </p:spTgt>
                                        </p:tgtEl>
                                        <p:attrNameLst>
                                          <p:attrName>style.opacity</p:attrName>
                                        </p:attrNameLst>
                                      </p:cBhvr>
                                      <p:to>
                                        <p:strVal val="0.5"/>
                                      </p:to>
                                    </p:set>
                                    <p:animEffect filter="image" prLst="opacity: 0.5">
                                      <p:cBhvr rctx="IE">
                                        <p:cTn id="7" dur="indefinite"/>
                                        <p:tgtEl>
                                          <p:spTgt spid="3">
                                            <p:txEl>
                                              <p:pRg st="2" end="2"/>
                                            </p:txEl>
                                          </p:spTgt>
                                        </p:tgtEl>
                                      </p:cBhvr>
                                    </p:animEffect>
                                  </p:childTnLst>
                                </p:cTn>
                              </p:par>
                              <p:par>
                                <p:cTn id="8" presetID="9" presetClass="emph" presetSubtype="0" nodeType="withEffect">
                                  <p:stCondLst>
                                    <p:cond delay="0"/>
                                  </p:stCondLst>
                                  <p:childTnLst>
                                    <p:set>
                                      <p:cBhvr rctx="PPT">
                                        <p:cTn id="9" dur="indefinite"/>
                                        <p:tgtEl>
                                          <p:spTgt spid="3">
                                            <p:txEl>
                                              <p:pRg st="4" end="4"/>
                                            </p:txEl>
                                          </p:spTgt>
                                        </p:tgtEl>
                                        <p:attrNameLst>
                                          <p:attrName>style.opacity</p:attrName>
                                        </p:attrNameLst>
                                      </p:cBhvr>
                                      <p:to>
                                        <p:strVal val="0.5"/>
                                      </p:to>
                                    </p:set>
                                    <p:animEffect filter="image" prLst="opacity: 0.5">
                                      <p:cBhvr rctx="IE">
                                        <p:cTn id="10" dur="indefinite"/>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60</a:t>
            </a:fld>
            <a:endParaRPr lang="en-US" dirty="0"/>
          </a:p>
        </p:txBody>
      </p:sp>
      <p:sp>
        <p:nvSpPr>
          <p:cNvPr id="19" name="Title 1"/>
          <p:cNvSpPr txBox="1">
            <a:spLocks/>
          </p:cNvSpPr>
          <p:nvPr/>
        </p:nvSpPr>
        <p:spPr>
          <a:xfrm>
            <a:off x="457200" y="274637"/>
            <a:ext cx="6096000" cy="132957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r>
              <a:rPr lang="en-US" sz="2600" dirty="0" smtClean="0"/>
              <a:t>Experimental work shows that both adults and infants can learn novel words from co-occurrence information</a:t>
            </a:r>
          </a:p>
        </p:txBody>
      </p:sp>
      <p:pic>
        <p:nvPicPr>
          <p:cNvPr id="34" name="Picture 33" descr="Screen Shot 2014-01-20 at 6.25.14 PM.png"/>
          <p:cNvPicPr>
            <a:picLocks noChangeAspect="1"/>
          </p:cNvPicPr>
          <p:nvPr/>
        </p:nvPicPr>
        <p:blipFill rotWithShape="1">
          <a:blip r:embed="rId3">
            <a:extLst>
              <a:ext uri="{28A0092B-C50C-407E-A947-70E740481C1C}">
                <a14:useLocalDpi xmlns:a14="http://schemas.microsoft.com/office/drawing/2010/main" val="0"/>
              </a:ext>
            </a:extLst>
          </a:blip>
          <a:srcRect l="21475" t="12778" r="20452" b="12422"/>
          <a:stretch/>
        </p:blipFill>
        <p:spPr>
          <a:xfrm>
            <a:off x="4489116" y="3072785"/>
            <a:ext cx="2771274" cy="2693068"/>
          </a:xfrm>
          <a:prstGeom prst="rect">
            <a:avLst/>
          </a:prstGeom>
        </p:spPr>
      </p:pic>
      <p:pic>
        <p:nvPicPr>
          <p:cNvPr id="39" name="Picture 38" descr="Screen Shot 2014-01-21 at 9.28.3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84" y="3072785"/>
            <a:ext cx="3195721" cy="2693068"/>
          </a:xfrm>
          <a:prstGeom prst="rect">
            <a:avLst/>
          </a:prstGeom>
        </p:spPr>
      </p:pic>
      <p:sp>
        <p:nvSpPr>
          <p:cNvPr id="44" name="TextBox 43"/>
          <p:cNvSpPr txBox="1"/>
          <p:nvPr/>
        </p:nvSpPr>
        <p:spPr>
          <a:xfrm>
            <a:off x="1282700" y="5935130"/>
            <a:ext cx="2413000" cy="338554"/>
          </a:xfrm>
          <a:prstGeom prst="rect">
            <a:avLst/>
          </a:prstGeom>
          <a:noFill/>
        </p:spPr>
        <p:txBody>
          <a:bodyPr wrap="square" rtlCol="0">
            <a:spAutoFit/>
          </a:bodyPr>
          <a:lstStyle/>
          <a:p>
            <a:pPr algn="ctr"/>
            <a:r>
              <a:rPr lang="en-US" sz="1600" dirty="0" smtClean="0">
                <a:solidFill>
                  <a:srgbClr val="7F7F7F"/>
                </a:solidFill>
                <a:latin typeface="Helvetica Light"/>
                <a:cs typeface="Helvetica Light"/>
              </a:rPr>
              <a:t>(Yu &amp; Smith, 2007)</a:t>
            </a:r>
            <a:endParaRPr lang="en-US" sz="1600" dirty="0">
              <a:solidFill>
                <a:srgbClr val="7F7F7F"/>
              </a:solidFill>
              <a:latin typeface="Helvetica Light"/>
              <a:cs typeface="Helvetica Light"/>
            </a:endParaRPr>
          </a:p>
        </p:txBody>
      </p:sp>
      <p:sp>
        <p:nvSpPr>
          <p:cNvPr id="48" name="TextBox 47"/>
          <p:cNvSpPr txBox="1"/>
          <p:nvPr/>
        </p:nvSpPr>
        <p:spPr>
          <a:xfrm>
            <a:off x="4847390" y="5935130"/>
            <a:ext cx="2413000" cy="338554"/>
          </a:xfrm>
          <a:prstGeom prst="rect">
            <a:avLst/>
          </a:prstGeom>
          <a:noFill/>
        </p:spPr>
        <p:txBody>
          <a:bodyPr wrap="square" rtlCol="0">
            <a:spAutoFit/>
          </a:bodyPr>
          <a:lstStyle/>
          <a:p>
            <a:pPr algn="ctr"/>
            <a:r>
              <a:rPr lang="en-US" sz="1600" dirty="0">
                <a:solidFill>
                  <a:srgbClr val="7F7F7F"/>
                </a:solidFill>
                <a:latin typeface="Helvetica Light"/>
                <a:cs typeface="Helvetica Light"/>
              </a:rPr>
              <a:t>(Smith &amp; Yu, </a:t>
            </a:r>
            <a:r>
              <a:rPr lang="en-US" sz="1600" dirty="0" smtClean="0">
                <a:solidFill>
                  <a:srgbClr val="7F7F7F"/>
                </a:solidFill>
                <a:latin typeface="Helvetica Light"/>
                <a:cs typeface="Helvetica Light"/>
              </a:rPr>
              <a:t>2008)</a:t>
            </a:r>
            <a:endParaRPr lang="en-US" sz="1600" dirty="0">
              <a:solidFill>
                <a:srgbClr val="7F7F7F"/>
              </a:solidFill>
              <a:latin typeface="Helvetica Light"/>
              <a:cs typeface="Helvetica Light"/>
            </a:endParaRPr>
          </a:p>
        </p:txBody>
      </p:sp>
      <p:sp>
        <p:nvSpPr>
          <p:cNvPr id="49" name="TextBox 48"/>
          <p:cNvSpPr txBox="1"/>
          <p:nvPr/>
        </p:nvSpPr>
        <p:spPr>
          <a:xfrm>
            <a:off x="1435100" y="2544449"/>
            <a:ext cx="2413000" cy="338554"/>
          </a:xfrm>
          <a:prstGeom prst="rect">
            <a:avLst/>
          </a:prstGeom>
          <a:noFill/>
        </p:spPr>
        <p:txBody>
          <a:bodyPr wrap="square" rtlCol="0">
            <a:spAutoFit/>
          </a:bodyPr>
          <a:lstStyle/>
          <a:p>
            <a:pPr algn="ctr"/>
            <a:r>
              <a:rPr lang="en-US" sz="1600" dirty="0" smtClean="0">
                <a:solidFill>
                  <a:srgbClr val="404040"/>
                </a:solidFill>
                <a:latin typeface="Helvetica Light"/>
                <a:cs typeface="Helvetica Light"/>
              </a:rPr>
              <a:t>Adults </a:t>
            </a:r>
            <a:endParaRPr lang="en-US" sz="1600" dirty="0">
              <a:solidFill>
                <a:srgbClr val="404040"/>
              </a:solidFill>
              <a:latin typeface="Helvetica Light"/>
              <a:cs typeface="Helvetica Light"/>
            </a:endParaRPr>
          </a:p>
        </p:txBody>
      </p:sp>
      <p:sp>
        <p:nvSpPr>
          <p:cNvPr id="50" name="TextBox 49"/>
          <p:cNvSpPr txBox="1"/>
          <p:nvPr/>
        </p:nvSpPr>
        <p:spPr>
          <a:xfrm>
            <a:off x="4847390" y="2519487"/>
            <a:ext cx="2413000" cy="338554"/>
          </a:xfrm>
          <a:prstGeom prst="rect">
            <a:avLst/>
          </a:prstGeom>
          <a:noFill/>
        </p:spPr>
        <p:txBody>
          <a:bodyPr wrap="square" rtlCol="0">
            <a:spAutoFit/>
          </a:bodyPr>
          <a:lstStyle/>
          <a:p>
            <a:pPr algn="ctr"/>
            <a:r>
              <a:rPr lang="en-US" sz="1600" dirty="0" smtClean="0">
                <a:solidFill>
                  <a:srgbClr val="404040"/>
                </a:solidFill>
                <a:latin typeface="Helvetica Light"/>
                <a:cs typeface="Helvetica Light"/>
              </a:rPr>
              <a:t>Infants</a:t>
            </a:r>
            <a:endParaRPr lang="en-US" sz="1600" dirty="0">
              <a:solidFill>
                <a:srgbClr val="404040"/>
              </a:solidFill>
              <a:latin typeface="Helvetica Light"/>
              <a:cs typeface="Helvetica Light"/>
            </a:endParaRPr>
          </a:p>
        </p:txBody>
      </p:sp>
      <p:graphicFrame>
        <p:nvGraphicFramePr>
          <p:cNvPr id="12" name="Table 11"/>
          <p:cNvGraphicFramePr>
            <a:graphicFrameLocks noGrp="1"/>
          </p:cNvGraphicFramePr>
          <p:nvPr>
            <p:extLst>
              <p:ext uri="{D42A27DB-BD31-4B8C-83A1-F6EECF244321}">
                <p14:modId xmlns:p14="http://schemas.microsoft.com/office/powerpoint/2010/main" val="4186237861"/>
              </p:ext>
            </p:extLst>
          </p:nvPr>
        </p:nvGraphicFramePr>
        <p:xfrm>
          <a:off x="7446211" y="376460"/>
          <a:ext cx="1331504" cy="1041178"/>
        </p:xfrm>
        <a:graphic>
          <a:graphicData uri="http://schemas.openxmlformats.org/drawingml/2006/table">
            <a:tbl>
              <a:tblPr firstRow="1" bandRow="1">
                <a:tableStyleId>{2D5ABB26-0587-4C30-8999-92F81FD0307C}</a:tableStyleId>
              </a:tblPr>
              <a:tblGrid>
                <a:gridCol w="332876"/>
                <a:gridCol w="332876"/>
                <a:gridCol w="332876"/>
                <a:gridCol w="332876"/>
              </a:tblGrid>
              <a:tr h="520589">
                <a:tc>
                  <a:txBody>
                    <a:bodyPr/>
                    <a:lstStyle/>
                    <a:p>
                      <a:pPr algn="ctr"/>
                      <a:r>
                        <a:rPr lang="en-US" sz="2400" b="1" dirty="0" smtClean="0"/>
                        <a:t>2</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solidFill>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ctr"/>
                      <a:endParaRPr lang="en-US" sz="2400" b="1"/>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r>
              <a:tr h="520589">
                <a:tc>
                  <a:txBody>
                    <a:bodyPr/>
                    <a:lstStyle/>
                    <a:p>
                      <a:pPr algn="ct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c>
                  <a:txBody>
                    <a:bodyPr/>
                    <a:lstStyle/>
                    <a:p>
                      <a:pPr algn="ct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3695570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61</a:t>
            </a:fld>
            <a:endParaRPr lang="en-US" dirty="0"/>
          </a:p>
        </p:txBody>
      </p:sp>
      <p:pic>
        <p:nvPicPr>
          <p:cNvPr id="7" name="Picture 6" descr="Screen Shot 2014-05-11 at 6.08.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1910" y="274637"/>
            <a:ext cx="1856987" cy="1512257"/>
          </a:xfrm>
          <a:prstGeom prst="rect">
            <a:avLst/>
          </a:prstGeom>
        </p:spPr>
      </p:pic>
      <p:sp>
        <p:nvSpPr>
          <p:cNvPr id="19" name="Title 1"/>
          <p:cNvSpPr txBox="1">
            <a:spLocks/>
          </p:cNvSpPr>
          <p:nvPr/>
        </p:nvSpPr>
        <p:spPr>
          <a:xfrm>
            <a:off x="477982" y="221164"/>
            <a:ext cx="5892800" cy="132957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r>
              <a:rPr lang="en-US" sz="2600" dirty="0" smtClean="0"/>
              <a:t>Infants track statistics in the input,</a:t>
            </a:r>
          </a:p>
          <a:p>
            <a:pPr algn="l"/>
            <a:r>
              <a:rPr lang="en-US" sz="2600" b="1" dirty="0" smtClean="0"/>
              <a:t>create a co-occurrence matrix</a:t>
            </a:r>
            <a:r>
              <a:rPr lang="en-US" sz="2600" dirty="0" smtClean="0"/>
              <a:t>, and learn the meaning of “</a:t>
            </a:r>
            <a:r>
              <a:rPr lang="en-US" sz="2600" dirty="0" err="1" smtClean="0"/>
              <a:t>bosa</a:t>
            </a:r>
            <a:r>
              <a:rPr lang="en-US" sz="2600" dirty="0" smtClean="0"/>
              <a:t>” </a:t>
            </a:r>
            <a:r>
              <a:rPr lang="en-US" sz="2600" b="1" dirty="0" smtClean="0"/>
              <a:t>over time</a:t>
            </a:r>
          </a:p>
        </p:txBody>
      </p:sp>
      <p:pic>
        <p:nvPicPr>
          <p:cNvPr id="2" name="Picture 1" descr="Screen Shot 2014-05-13 at 12.26.2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50" y="1790184"/>
            <a:ext cx="7581900" cy="199390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006659805"/>
              </p:ext>
            </p:extLst>
          </p:nvPr>
        </p:nvGraphicFramePr>
        <p:xfrm>
          <a:off x="2009990" y="4144211"/>
          <a:ext cx="5124020" cy="2469348"/>
        </p:xfrm>
        <a:graphic>
          <a:graphicData uri="http://schemas.openxmlformats.org/drawingml/2006/table">
            <a:tbl>
              <a:tblPr firstRow="1" bandRow="1">
                <a:tableStyleId>{2D5ABB26-0587-4C30-8999-92F81FD0307C}</a:tableStyleId>
              </a:tblPr>
              <a:tblGrid>
                <a:gridCol w="1082845"/>
                <a:gridCol w="808235"/>
                <a:gridCol w="808235"/>
                <a:gridCol w="808235"/>
                <a:gridCol w="808235"/>
                <a:gridCol w="808235"/>
              </a:tblGrid>
              <a:tr h="615148">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err="1" smtClean="0"/>
                        <a:t>bosa</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75000"/>
                      </a:schemeClr>
                    </a:solidFill>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9CDE5"/>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9CDE5"/>
                    </a:solidFill>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err="1" smtClean="0"/>
                        <a:t>regli</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9CDE5"/>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kaki</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376092"/>
                    </a:solidFill>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9CDE5"/>
                    </a:solidFill>
                  </a:tcPr>
                </a:tc>
              </a:tr>
              <a:tr h="370840">
                <a:tc>
                  <a:txBody>
                    <a:bodyPr/>
                    <a:lstStyle/>
                    <a:p>
                      <a:r>
                        <a:rPr lang="en-US" dirty="0" smtClean="0"/>
                        <a:t>gasser</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376092"/>
                    </a:solidFill>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err="1" smtClean="0"/>
                        <a:t>colat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9CDE5"/>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40000"/>
                        <a:lumOff val="60000"/>
                      </a:schemeClr>
                    </a:solidFill>
                  </a:tcPr>
                </a:tc>
              </a:tr>
            </a:tbl>
          </a:graphicData>
        </a:graphic>
      </p:graphicFrame>
      <p:grpSp>
        <p:nvGrpSpPr>
          <p:cNvPr id="13" name="Group 12"/>
          <p:cNvGrpSpPr/>
          <p:nvPr/>
        </p:nvGrpSpPr>
        <p:grpSpPr>
          <a:xfrm>
            <a:off x="3175996" y="4188664"/>
            <a:ext cx="3756250" cy="548772"/>
            <a:chOff x="3175996" y="4188664"/>
            <a:chExt cx="3756250" cy="548772"/>
          </a:xfrm>
        </p:grpSpPr>
        <p:pic>
          <p:nvPicPr>
            <p:cNvPr id="8" name="Picture 7" descr="Screen Shot 2014-05-13 at 12.31.44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7298" y="4226762"/>
              <a:ext cx="609600" cy="510674"/>
            </a:xfrm>
            <a:prstGeom prst="rect">
              <a:avLst/>
            </a:prstGeom>
          </p:spPr>
        </p:pic>
        <p:pic>
          <p:nvPicPr>
            <p:cNvPr id="9" name="Picture 8" descr="Screen Shot 2014-05-13 at 12.31.50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5996" y="4215400"/>
              <a:ext cx="546100" cy="495300"/>
            </a:xfrm>
            <a:prstGeom prst="rect">
              <a:avLst/>
            </a:prstGeom>
          </p:spPr>
        </p:pic>
        <p:pic>
          <p:nvPicPr>
            <p:cNvPr id="10" name="Picture 9" descr="Screen Shot 2014-05-13 at 12.32.03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39999" y="4213394"/>
              <a:ext cx="622300" cy="510674"/>
            </a:xfrm>
            <a:prstGeom prst="rect">
              <a:avLst/>
            </a:prstGeom>
          </p:spPr>
        </p:pic>
        <p:pic>
          <p:nvPicPr>
            <p:cNvPr id="11" name="Picture 10" descr="Screen Shot 2014-05-13 at 12.31.58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4246" y="4239464"/>
              <a:ext cx="508000" cy="444500"/>
            </a:xfrm>
            <a:prstGeom prst="rect">
              <a:avLst/>
            </a:prstGeom>
          </p:spPr>
        </p:pic>
        <p:pic>
          <p:nvPicPr>
            <p:cNvPr id="12" name="Picture 11" descr="Screen Shot 2014-05-13 at 12.31.55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18306" y="4188664"/>
              <a:ext cx="546100" cy="533400"/>
            </a:xfrm>
            <a:prstGeom prst="rect">
              <a:avLst/>
            </a:prstGeom>
          </p:spPr>
        </p:pic>
      </p:grpSp>
    </p:spTree>
    <p:extLst>
      <p:ext uri="{BB962C8B-B14F-4D97-AF65-F5344CB8AC3E}">
        <p14:creationId xmlns:p14="http://schemas.microsoft.com/office/powerpoint/2010/main" val="3736374958"/>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60947" y="3975764"/>
            <a:ext cx="8515685" cy="2312150"/>
          </a:xfrm>
          <a:prstGeom prst="rect">
            <a:avLst/>
          </a:prstGeom>
          <a:solidFill>
            <a:schemeClr val="accent3">
              <a:lumMod val="50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60947" y="1364166"/>
            <a:ext cx="8515685" cy="2312150"/>
          </a:xfrm>
          <a:prstGeom prst="rect">
            <a:avLst/>
          </a:prstGeom>
          <a:solidFill>
            <a:schemeClr val="tx2">
              <a:lumMod val="60000"/>
              <a:lumOff val="40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86484AF0-C50E-614A-9E2C-D16F32E0B9E3}" type="slidenum">
              <a:rPr lang="en-US" smtClean="0"/>
              <a:t>62</a:t>
            </a:fld>
            <a:endParaRPr lang="en-US"/>
          </a:p>
        </p:txBody>
      </p:sp>
      <p:pic>
        <p:nvPicPr>
          <p:cNvPr id="6" name="Picture 5" descr="Novel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937" y="1658262"/>
            <a:ext cx="1746504" cy="1746504"/>
          </a:xfrm>
          <a:prstGeom prst="rect">
            <a:avLst/>
          </a:prstGeom>
        </p:spPr>
      </p:pic>
      <p:pic>
        <p:nvPicPr>
          <p:cNvPr id="8" name="Picture 7" descr="Novel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9937" y="4239383"/>
            <a:ext cx="1746504" cy="1746504"/>
          </a:xfrm>
          <a:prstGeom prst="rect">
            <a:avLst/>
          </a:prstGeom>
        </p:spPr>
      </p:pic>
      <p:sp>
        <p:nvSpPr>
          <p:cNvPr id="10" name="Title 1"/>
          <p:cNvSpPr>
            <a:spLocks noGrp="1"/>
          </p:cNvSpPr>
          <p:nvPr>
            <p:ph type="title"/>
          </p:nvPr>
        </p:nvSpPr>
        <p:spPr>
          <a:xfrm>
            <a:off x="457200" y="221166"/>
            <a:ext cx="4585368" cy="1143000"/>
          </a:xfrm>
        </p:spPr>
        <p:txBody>
          <a:bodyPr>
            <a:normAutofit/>
          </a:bodyPr>
          <a:lstStyle/>
          <a:p>
            <a:pPr algn="l"/>
            <a:r>
              <a:rPr lang="en-US" sz="3200" b="1" dirty="0" smtClean="0"/>
              <a:t>Same </a:t>
            </a:r>
            <a:r>
              <a:rPr lang="en-US" sz="3200" dirty="0"/>
              <a:t>t</a:t>
            </a:r>
            <a:r>
              <a:rPr lang="en-US" sz="3200" dirty="0" smtClean="0"/>
              <a:t>rials</a:t>
            </a:r>
            <a:endParaRPr lang="en-US" sz="3200" dirty="0"/>
          </a:p>
        </p:txBody>
      </p:sp>
      <p:pic>
        <p:nvPicPr>
          <p:cNvPr id="5" name="Picture 4" descr="Novel1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3200" y="1658262"/>
            <a:ext cx="1744579" cy="1744579"/>
          </a:xfrm>
          <a:prstGeom prst="rect">
            <a:avLst/>
          </a:prstGeom>
        </p:spPr>
      </p:pic>
      <p:sp>
        <p:nvSpPr>
          <p:cNvPr id="11" name="Rectangle 10"/>
          <p:cNvSpPr/>
          <p:nvPr/>
        </p:nvSpPr>
        <p:spPr>
          <a:xfrm>
            <a:off x="6470962" y="1578054"/>
            <a:ext cx="1907029" cy="1884360"/>
          </a:xfrm>
          <a:prstGeom prst="rect">
            <a:avLst/>
          </a:prstGeom>
          <a:noFill/>
          <a:ln w="57150" cmpd="sng">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6" name="TextBox 15"/>
          <p:cNvSpPr txBox="1"/>
          <p:nvPr/>
        </p:nvSpPr>
        <p:spPr>
          <a:xfrm>
            <a:off x="989265" y="2335575"/>
            <a:ext cx="2192421" cy="461665"/>
          </a:xfrm>
          <a:prstGeom prst="rect">
            <a:avLst/>
          </a:prstGeom>
          <a:noFill/>
        </p:spPr>
        <p:txBody>
          <a:bodyPr wrap="square" rtlCol="0">
            <a:spAutoFit/>
          </a:bodyPr>
          <a:lstStyle/>
          <a:p>
            <a:r>
              <a:rPr lang="en-US" sz="2400" dirty="0" smtClean="0">
                <a:latin typeface="Helvetica"/>
                <a:cs typeface="Helvetica"/>
              </a:rPr>
              <a:t>Exposure Trial </a:t>
            </a:r>
            <a:endParaRPr lang="en-US" sz="2400" dirty="0">
              <a:latin typeface="Helvetica"/>
              <a:cs typeface="Helvetica"/>
            </a:endParaRPr>
          </a:p>
        </p:txBody>
      </p:sp>
      <p:sp>
        <p:nvSpPr>
          <p:cNvPr id="17" name="TextBox 16"/>
          <p:cNvSpPr txBox="1"/>
          <p:nvPr/>
        </p:nvSpPr>
        <p:spPr>
          <a:xfrm>
            <a:off x="989265" y="5041344"/>
            <a:ext cx="2192421" cy="461665"/>
          </a:xfrm>
          <a:prstGeom prst="rect">
            <a:avLst/>
          </a:prstGeom>
          <a:noFill/>
        </p:spPr>
        <p:txBody>
          <a:bodyPr wrap="square" rtlCol="0">
            <a:spAutoFit/>
          </a:bodyPr>
          <a:lstStyle/>
          <a:p>
            <a:r>
              <a:rPr lang="en-US" sz="2400" dirty="0" smtClean="0">
                <a:latin typeface="Helvetica"/>
                <a:cs typeface="Helvetica"/>
              </a:rPr>
              <a:t>Test Trial</a:t>
            </a:r>
            <a:endParaRPr lang="en-US" sz="2400" dirty="0">
              <a:latin typeface="Helvetica"/>
              <a:cs typeface="Helvetica"/>
            </a:endParaRPr>
          </a:p>
        </p:txBody>
      </p:sp>
      <p:pic>
        <p:nvPicPr>
          <p:cNvPr id="19" name="Picture 18" descr="Novel1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3200" y="1660187"/>
            <a:ext cx="1744579" cy="1744579"/>
          </a:xfrm>
          <a:prstGeom prst="rect">
            <a:avLst/>
          </a:prstGeom>
        </p:spPr>
      </p:pic>
    </p:spTree>
    <p:extLst>
      <p:ext uri="{BB962C8B-B14F-4D97-AF65-F5344CB8AC3E}">
        <p14:creationId xmlns:p14="http://schemas.microsoft.com/office/powerpoint/2010/main" val="41845261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4.16667E-6 8.88889E-6 L 4.16667E-6 0.3801 " pathEditMode="relative" ptsTypes="AA">
                                      <p:cBhvr>
                                        <p:cTn id="14"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60947" y="3975764"/>
            <a:ext cx="8515685" cy="2312150"/>
          </a:xfrm>
          <a:prstGeom prst="rect">
            <a:avLst/>
          </a:prstGeom>
          <a:solidFill>
            <a:schemeClr val="accent3">
              <a:lumMod val="50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60947" y="1364166"/>
            <a:ext cx="8515685" cy="2312150"/>
          </a:xfrm>
          <a:prstGeom prst="rect">
            <a:avLst/>
          </a:prstGeom>
          <a:solidFill>
            <a:schemeClr val="tx2">
              <a:lumMod val="60000"/>
              <a:lumOff val="40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86484AF0-C50E-614A-9E2C-D16F32E0B9E3}" type="slidenum">
              <a:rPr lang="en-US" smtClean="0"/>
              <a:t>63</a:t>
            </a:fld>
            <a:endParaRPr lang="en-US"/>
          </a:p>
        </p:txBody>
      </p:sp>
      <p:pic>
        <p:nvPicPr>
          <p:cNvPr id="6" name="Picture 5" descr="Novel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937" y="1658262"/>
            <a:ext cx="1746504" cy="1746504"/>
          </a:xfrm>
          <a:prstGeom prst="rect">
            <a:avLst/>
          </a:prstGeom>
        </p:spPr>
      </p:pic>
      <p:pic>
        <p:nvPicPr>
          <p:cNvPr id="8" name="Picture 7" descr="Novel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9937" y="4239383"/>
            <a:ext cx="1746504" cy="1746504"/>
          </a:xfrm>
          <a:prstGeom prst="rect">
            <a:avLst/>
          </a:prstGeom>
        </p:spPr>
      </p:pic>
      <p:sp>
        <p:nvSpPr>
          <p:cNvPr id="10" name="Title 1"/>
          <p:cNvSpPr>
            <a:spLocks noGrp="1"/>
          </p:cNvSpPr>
          <p:nvPr>
            <p:ph type="title"/>
          </p:nvPr>
        </p:nvSpPr>
        <p:spPr>
          <a:xfrm>
            <a:off x="457200" y="221166"/>
            <a:ext cx="4585368" cy="1143000"/>
          </a:xfrm>
        </p:spPr>
        <p:txBody>
          <a:bodyPr>
            <a:normAutofit/>
          </a:bodyPr>
          <a:lstStyle/>
          <a:p>
            <a:pPr algn="l"/>
            <a:r>
              <a:rPr lang="en-US" sz="3200" b="1" dirty="0" smtClean="0"/>
              <a:t>Switch </a:t>
            </a:r>
            <a:r>
              <a:rPr lang="en-US" sz="3200" dirty="0"/>
              <a:t>t</a:t>
            </a:r>
            <a:r>
              <a:rPr lang="en-US" sz="3200" dirty="0" smtClean="0"/>
              <a:t>rials</a:t>
            </a:r>
            <a:endParaRPr lang="en-US" sz="3200" dirty="0"/>
          </a:p>
        </p:txBody>
      </p:sp>
      <p:pic>
        <p:nvPicPr>
          <p:cNvPr id="5" name="Picture 4" descr="Novel1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3200" y="1658262"/>
            <a:ext cx="1744579" cy="1744579"/>
          </a:xfrm>
          <a:prstGeom prst="rect">
            <a:avLst/>
          </a:prstGeom>
        </p:spPr>
      </p:pic>
      <p:sp>
        <p:nvSpPr>
          <p:cNvPr id="11" name="Rectangle 10"/>
          <p:cNvSpPr/>
          <p:nvPr/>
        </p:nvSpPr>
        <p:spPr>
          <a:xfrm>
            <a:off x="6470962" y="1578054"/>
            <a:ext cx="1907029" cy="1884360"/>
          </a:xfrm>
          <a:prstGeom prst="rect">
            <a:avLst/>
          </a:prstGeom>
          <a:noFill/>
          <a:ln w="57150" cmpd="sng">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6" name="TextBox 15"/>
          <p:cNvSpPr txBox="1"/>
          <p:nvPr/>
        </p:nvSpPr>
        <p:spPr>
          <a:xfrm>
            <a:off x="989265" y="2335575"/>
            <a:ext cx="2192421" cy="461665"/>
          </a:xfrm>
          <a:prstGeom prst="rect">
            <a:avLst/>
          </a:prstGeom>
          <a:noFill/>
        </p:spPr>
        <p:txBody>
          <a:bodyPr wrap="square" rtlCol="0">
            <a:spAutoFit/>
          </a:bodyPr>
          <a:lstStyle/>
          <a:p>
            <a:r>
              <a:rPr lang="en-US" sz="2400" dirty="0" smtClean="0">
                <a:latin typeface="Helvetica"/>
                <a:cs typeface="Helvetica"/>
              </a:rPr>
              <a:t>Exposure Trial </a:t>
            </a:r>
            <a:endParaRPr lang="en-US" sz="2400" dirty="0">
              <a:latin typeface="Helvetica"/>
              <a:cs typeface="Helvetica"/>
            </a:endParaRPr>
          </a:p>
        </p:txBody>
      </p:sp>
      <p:sp>
        <p:nvSpPr>
          <p:cNvPr id="17" name="TextBox 16"/>
          <p:cNvSpPr txBox="1"/>
          <p:nvPr/>
        </p:nvSpPr>
        <p:spPr>
          <a:xfrm>
            <a:off x="989265" y="5041344"/>
            <a:ext cx="2192421" cy="461665"/>
          </a:xfrm>
          <a:prstGeom prst="rect">
            <a:avLst/>
          </a:prstGeom>
          <a:noFill/>
        </p:spPr>
        <p:txBody>
          <a:bodyPr wrap="square" rtlCol="0">
            <a:spAutoFit/>
          </a:bodyPr>
          <a:lstStyle/>
          <a:p>
            <a:r>
              <a:rPr lang="en-US" sz="2400" dirty="0" smtClean="0">
                <a:latin typeface="Helvetica"/>
                <a:cs typeface="Helvetica"/>
              </a:rPr>
              <a:t>Test Trial</a:t>
            </a:r>
            <a:endParaRPr lang="en-US" sz="2400" dirty="0">
              <a:latin typeface="Helvetica"/>
              <a:cs typeface="Helvetica"/>
            </a:endParaRPr>
          </a:p>
        </p:txBody>
      </p:sp>
      <p:pic>
        <p:nvPicPr>
          <p:cNvPr id="19" name="Picture 18" descr="Novel1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3200" y="1660187"/>
            <a:ext cx="1744579" cy="1744579"/>
          </a:xfrm>
          <a:prstGeom prst="rect">
            <a:avLst/>
          </a:prstGeom>
        </p:spPr>
      </p:pic>
      <p:pic>
        <p:nvPicPr>
          <p:cNvPr id="15" name="Picture 14" descr="Novel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937" y="1656337"/>
            <a:ext cx="1746504" cy="1746504"/>
          </a:xfrm>
          <a:prstGeom prst="rect">
            <a:avLst/>
          </a:prstGeom>
        </p:spPr>
      </p:pic>
    </p:spTree>
    <p:extLst>
      <p:ext uri="{BB962C8B-B14F-4D97-AF65-F5344CB8AC3E}">
        <p14:creationId xmlns:p14="http://schemas.microsoft.com/office/powerpoint/2010/main" val="16470421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61111E-6 0 L 0.27777 0.38403 " pathEditMode="relative" rAng="0" ptsTypes="AA">
                                      <p:cBhvr>
                                        <p:cTn id="6" dur="2000" fill="hold"/>
                                        <p:tgtEl>
                                          <p:spTgt spid="15"/>
                                        </p:tgtEl>
                                        <p:attrNameLst>
                                          <p:attrName>ppt_x</p:attrName>
                                          <p:attrName>ppt_y</p:attrName>
                                        </p:attrNameLst>
                                      </p:cBhvr>
                                      <p:rCtr x="13889" y="1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4819"/>
            <a:ext cx="7777747" cy="1570204"/>
          </a:xfrm>
        </p:spPr>
        <p:txBody>
          <a:bodyPr>
            <a:normAutofit/>
          </a:bodyPr>
          <a:lstStyle/>
          <a:p>
            <a:pPr algn="l"/>
            <a:r>
              <a:rPr lang="en-US" sz="2800" dirty="0" smtClean="0"/>
              <a:t>Learners might experience a different proportion of their naming events under uncertainty</a:t>
            </a:r>
            <a:endParaRPr lang="en-US" sz="2800" dirty="0"/>
          </a:p>
        </p:txBody>
      </p:sp>
      <p:sp>
        <p:nvSpPr>
          <p:cNvPr id="4" name="Slide Number Placeholder 3"/>
          <p:cNvSpPr>
            <a:spLocks noGrp="1"/>
          </p:cNvSpPr>
          <p:nvPr>
            <p:ph type="sldNum" sz="quarter" idx="12"/>
          </p:nvPr>
        </p:nvSpPr>
        <p:spPr/>
        <p:txBody>
          <a:bodyPr/>
          <a:lstStyle/>
          <a:p>
            <a:fld id="{86484AF0-C50E-614A-9E2C-D16F32E0B9E3}" type="slidenum">
              <a:rPr lang="en-US" smtClean="0"/>
              <a:t>64</a:t>
            </a:fld>
            <a:endParaRPr lang="en-US"/>
          </a:p>
        </p:txBody>
      </p:sp>
      <p:pic>
        <p:nvPicPr>
          <p:cNvPr id="8" name="Picture 7" descr="Screen Shot 2014-05-13 at 6.36.27 AM.png"/>
          <p:cNvPicPr>
            <a:picLocks noChangeAspect="1"/>
          </p:cNvPicPr>
          <p:nvPr/>
        </p:nvPicPr>
        <p:blipFill rotWithShape="1">
          <a:blip r:embed="rId2">
            <a:extLst>
              <a:ext uri="{28A0092B-C50C-407E-A947-70E740481C1C}">
                <a14:useLocalDpi xmlns:a14="http://schemas.microsoft.com/office/drawing/2010/main" val="0"/>
              </a:ext>
            </a:extLst>
          </a:blip>
          <a:srcRect r="37757"/>
          <a:stretch/>
        </p:blipFill>
        <p:spPr>
          <a:xfrm>
            <a:off x="1131559" y="2587624"/>
            <a:ext cx="3079750" cy="3514726"/>
          </a:xfrm>
          <a:prstGeom prst="rect">
            <a:avLst/>
          </a:prstGeom>
        </p:spPr>
      </p:pic>
      <p:pic>
        <p:nvPicPr>
          <p:cNvPr id="10" name="Picture 9" descr="Screen Shot 2014-05-13 at 6.37.4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638" y="1595023"/>
            <a:ext cx="1910565" cy="1310102"/>
          </a:xfrm>
          <a:prstGeom prst="rect">
            <a:avLst/>
          </a:prstGeom>
        </p:spPr>
      </p:pic>
      <p:pic>
        <p:nvPicPr>
          <p:cNvPr id="9" name="Picture 8" descr="Screen Shot 2014-05-13 at 6.36.41 AM.png"/>
          <p:cNvPicPr>
            <a:picLocks noChangeAspect="1"/>
          </p:cNvPicPr>
          <p:nvPr/>
        </p:nvPicPr>
        <p:blipFill rotWithShape="1">
          <a:blip r:embed="rId4">
            <a:extLst>
              <a:ext uri="{28A0092B-C50C-407E-A947-70E740481C1C}">
                <a14:useLocalDpi xmlns:a14="http://schemas.microsoft.com/office/drawing/2010/main" val="0"/>
              </a:ext>
            </a:extLst>
          </a:blip>
          <a:srcRect r="35421"/>
          <a:stretch/>
        </p:blipFill>
        <p:spPr>
          <a:xfrm>
            <a:off x="4751059" y="2705101"/>
            <a:ext cx="3178394" cy="3349624"/>
          </a:xfrm>
          <a:prstGeom prst="rect">
            <a:avLst/>
          </a:prstGeom>
        </p:spPr>
      </p:pic>
    </p:spTree>
    <p:extLst>
      <p:ext uri="{BB962C8B-B14F-4D97-AF65-F5344CB8AC3E}">
        <p14:creationId xmlns:p14="http://schemas.microsoft.com/office/powerpoint/2010/main" val="111974757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smtClean="0"/>
              <a:t>Is social information a boost to gamma? </a:t>
            </a:r>
            <a:endParaRPr lang="en-US" sz="3200" dirty="0"/>
          </a:p>
        </p:txBody>
      </p:sp>
      <p:sp>
        <p:nvSpPr>
          <p:cNvPr id="4" name="Slide Number Placeholder 3"/>
          <p:cNvSpPr>
            <a:spLocks noGrp="1"/>
          </p:cNvSpPr>
          <p:nvPr>
            <p:ph type="sldNum" sz="quarter" idx="12"/>
          </p:nvPr>
        </p:nvSpPr>
        <p:spPr/>
        <p:txBody>
          <a:bodyPr/>
          <a:lstStyle/>
          <a:p>
            <a:fld id="{86484AF0-C50E-614A-9E2C-D16F32E0B9E3}" type="slidenum">
              <a:rPr lang="en-US" smtClean="0"/>
              <a:t>65</a:t>
            </a:fld>
            <a:endParaRPr lang="en-US"/>
          </a:p>
        </p:txBody>
      </p:sp>
      <p:sp>
        <p:nvSpPr>
          <p:cNvPr id="5" name="Rectangle 4"/>
          <p:cNvSpPr/>
          <p:nvPr/>
        </p:nvSpPr>
        <p:spPr>
          <a:xfrm>
            <a:off x="6696074" y="2561769"/>
            <a:ext cx="1990726" cy="584776"/>
          </a:xfrm>
          <a:prstGeom prst="rect">
            <a:avLst/>
          </a:prstGeom>
        </p:spPr>
        <p:txBody>
          <a:bodyPr wrap="square">
            <a:spAutoFit/>
          </a:bodyPr>
          <a:lstStyle/>
          <a:p>
            <a:r>
              <a:rPr lang="en-US" sz="3200" b="1" dirty="0" err="1" smtClean="0">
                <a:latin typeface="Lucida Grande"/>
                <a:ea typeface="Lucida Grande"/>
                <a:cs typeface="Lucida Grande"/>
              </a:rPr>
              <a:t>σ</a:t>
            </a:r>
            <a:r>
              <a:rPr lang="en-US" sz="3200" b="1" dirty="0" smtClean="0">
                <a:latin typeface="Lucida Grande"/>
                <a:ea typeface="Lucida Grande"/>
                <a:cs typeface="Lucida Grande"/>
              </a:rPr>
              <a:t> = 0.57</a:t>
            </a:r>
            <a:endParaRPr lang="en-US" sz="3200" dirty="0"/>
          </a:p>
        </p:txBody>
      </p:sp>
      <p:sp>
        <p:nvSpPr>
          <p:cNvPr id="6" name="Rectangle 5"/>
          <p:cNvSpPr/>
          <p:nvPr/>
        </p:nvSpPr>
        <p:spPr>
          <a:xfrm>
            <a:off x="6696075" y="3475713"/>
            <a:ext cx="1797050" cy="584776"/>
          </a:xfrm>
          <a:prstGeom prst="rect">
            <a:avLst/>
          </a:prstGeom>
        </p:spPr>
        <p:txBody>
          <a:bodyPr wrap="square">
            <a:spAutoFit/>
          </a:bodyPr>
          <a:lstStyle/>
          <a:p>
            <a:r>
              <a:rPr lang="en-US" sz="3200" b="1" dirty="0" err="1" smtClean="0">
                <a:solidFill>
                  <a:srgbClr val="0080FF"/>
                </a:solidFill>
                <a:latin typeface="Lucida Grande"/>
                <a:ea typeface="Lucida Grande"/>
                <a:cs typeface="Lucida Grande"/>
              </a:rPr>
              <a:t>ϒ</a:t>
            </a:r>
            <a:r>
              <a:rPr lang="en-US" sz="3200" b="1" dirty="0" smtClean="0">
                <a:solidFill>
                  <a:srgbClr val="0080FF"/>
                </a:solidFill>
                <a:latin typeface="Lucida Grande"/>
                <a:ea typeface="Lucida Grande"/>
                <a:cs typeface="Lucida Grande"/>
              </a:rPr>
              <a:t> = 1.5</a:t>
            </a:r>
            <a:endParaRPr lang="en-US" sz="3200" dirty="0">
              <a:solidFill>
                <a:srgbClr val="0080FF"/>
              </a:solidFill>
            </a:endParaRPr>
          </a:p>
        </p:txBody>
      </p:sp>
      <p:sp>
        <p:nvSpPr>
          <p:cNvPr id="7" name="Rectangle 6"/>
          <p:cNvSpPr/>
          <p:nvPr/>
        </p:nvSpPr>
        <p:spPr>
          <a:xfrm>
            <a:off x="6696074" y="4421863"/>
            <a:ext cx="1990725" cy="584776"/>
          </a:xfrm>
          <a:prstGeom prst="rect">
            <a:avLst/>
          </a:prstGeom>
        </p:spPr>
        <p:txBody>
          <a:bodyPr wrap="square">
            <a:spAutoFit/>
          </a:bodyPr>
          <a:lstStyle/>
          <a:p>
            <a:r>
              <a:rPr lang="en-US" sz="3200" b="1" dirty="0" err="1" smtClean="0">
                <a:latin typeface="Lucida Grande"/>
                <a:ea typeface="Lucida Grande"/>
                <a:cs typeface="Lucida Grande"/>
              </a:rPr>
              <a:t>λ</a:t>
            </a:r>
            <a:r>
              <a:rPr lang="en-US" sz="3200" b="1" dirty="0" smtClean="0">
                <a:latin typeface="Lucida Grande"/>
                <a:ea typeface="Lucida Grande"/>
                <a:cs typeface="Lucida Grande"/>
              </a:rPr>
              <a:t> = 0.15 </a:t>
            </a:r>
            <a:endParaRPr lang="en-US" sz="3200" dirty="0"/>
          </a:p>
        </p:txBody>
      </p:sp>
      <p:pic>
        <p:nvPicPr>
          <p:cNvPr id="3" name="Picture 2" descr="Screen Shot 2014-05-13 at 8.44.2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825" y="1930256"/>
            <a:ext cx="4741903" cy="3977640"/>
          </a:xfrm>
          <a:prstGeom prst="rect">
            <a:avLst/>
          </a:prstGeom>
        </p:spPr>
      </p:pic>
    </p:spTree>
    <p:extLst>
      <p:ext uri="{BB962C8B-B14F-4D97-AF65-F5344CB8AC3E}">
        <p14:creationId xmlns:p14="http://schemas.microsoft.com/office/powerpoint/2010/main" val="390417326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66</a:t>
            </a:fld>
            <a:endParaRPr lang="en-US"/>
          </a:p>
        </p:txBody>
      </p:sp>
      <p:pic>
        <p:nvPicPr>
          <p:cNvPr id="3" name="Picture 2" descr="acc_blan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2188308"/>
            <a:ext cx="7572375" cy="4168042"/>
          </a:xfrm>
          <a:prstGeom prst="rect">
            <a:avLst/>
          </a:prstGeom>
        </p:spPr>
      </p:pic>
      <p:pic>
        <p:nvPicPr>
          <p:cNvPr id="6" name="Picture 5" descr="acc_test.png"/>
          <p:cNvPicPr>
            <a:picLocks noChangeAspect="1"/>
          </p:cNvPicPr>
          <p:nvPr/>
        </p:nvPicPr>
        <p:blipFill rotWithShape="1">
          <a:blip r:embed="rId4">
            <a:extLst>
              <a:ext uri="{28A0092B-C50C-407E-A947-70E740481C1C}">
                <a14:useLocalDpi xmlns:a14="http://schemas.microsoft.com/office/drawing/2010/main" val="0"/>
              </a:ext>
            </a:extLst>
          </a:blip>
          <a:srcRect l="29964" t="5053" r="22258" b="71078"/>
          <a:stretch/>
        </p:blipFill>
        <p:spPr>
          <a:xfrm>
            <a:off x="4838356" y="733068"/>
            <a:ext cx="3003894" cy="1127482"/>
          </a:xfrm>
          <a:prstGeom prst="rect">
            <a:avLst/>
          </a:prstGeom>
        </p:spPr>
      </p:pic>
    </p:spTree>
    <p:extLst>
      <p:ext uri="{BB962C8B-B14F-4D97-AF65-F5344CB8AC3E}">
        <p14:creationId xmlns:p14="http://schemas.microsoft.com/office/powerpoint/2010/main" val="73934051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C54C2B4-DF28-EE4B-9E33-D0C1AB7630B7}" type="slidenum">
              <a:rPr lang="en-US" smtClean="0"/>
              <a:t>67</a:t>
            </a:fld>
            <a:endParaRPr lang="en-US"/>
          </a:p>
        </p:txBody>
      </p:sp>
      <p:grpSp>
        <p:nvGrpSpPr>
          <p:cNvPr id="11" name="Group 10"/>
          <p:cNvGrpSpPr/>
          <p:nvPr/>
        </p:nvGrpSpPr>
        <p:grpSpPr>
          <a:xfrm>
            <a:off x="833019" y="2052421"/>
            <a:ext cx="7264508" cy="2753158"/>
            <a:chOff x="833019" y="3857192"/>
            <a:chExt cx="7264508" cy="2753158"/>
          </a:xfrm>
        </p:grpSpPr>
        <p:sp>
          <p:nvSpPr>
            <p:cNvPr id="19" name="TextBox 18"/>
            <p:cNvSpPr txBox="1"/>
            <p:nvPr/>
          </p:nvSpPr>
          <p:spPr>
            <a:xfrm>
              <a:off x="3937526" y="5779353"/>
              <a:ext cx="3106897" cy="830997"/>
            </a:xfrm>
            <a:prstGeom prst="rect">
              <a:avLst/>
            </a:prstGeom>
            <a:noFill/>
          </p:spPr>
          <p:txBody>
            <a:bodyPr wrap="square" rtlCol="0">
              <a:spAutoFit/>
            </a:bodyPr>
            <a:lstStyle/>
            <a:p>
              <a:pPr algn="ctr"/>
              <a:r>
                <a:rPr lang="en-US" sz="2400" dirty="0" smtClean="0">
                  <a:latin typeface="Helvetica"/>
                  <a:cs typeface="Helvetica"/>
                </a:rPr>
                <a:t>Number of Intervening Words</a:t>
              </a:r>
              <a:endParaRPr lang="en-US" sz="2400" dirty="0">
                <a:latin typeface="Helvetica"/>
                <a:cs typeface="Helvetica"/>
              </a:endParaRPr>
            </a:p>
          </p:txBody>
        </p:sp>
        <p:cxnSp>
          <p:nvCxnSpPr>
            <p:cNvPr id="22" name="Straight Connector 21"/>
            <p:cNvCxnSpPr/>
            <p:nvPr/>
          </p:nvCxnSpPr>
          <p:spPr>
            <a:xfrm>
              <a:off x="4340254" y="4278312"/>
              <a:ext cx="0" cy="619125"/>
            </a:xfrm>
            <a:prstGeom prst="line">
              <a:avLst/>
            </a:prstGeom>
            <a:ln w="57150" cmpd="sng">
              <a:solidFill>
                <a:schemeClr val="accent2"/>
              </a:solidFill>
            </a:ln>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a:off x="2849144" y="4587875"/>
              <a:ext cx="5016500" cy="0"/>
            </a:xfrm>
            <a:prstGeom prst="line">
              <a:avLst/>
            </a:prstGeom>
            <a:ln w="381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49144" y="4270375"/>
              <a:ext cx="0" cy="619125"/>
            </a:xfrm>
            <a:prstGeom prst="line">
              <a:avLst/>
            </a:prstGeom>
            <a:ln w="57150" cmpd="sng">
              <a:solidFill>
                <a:srgbClr val="0080FF"/>
              </a:solidFill>
            </a:ln>
          </p:spPr>
          <p:style>
            <a:lnRef idx="2">
              <a:schemeClr val="dk1"/>
            </a:lnRef>
            <a:fillRef idx="0">
              <a:schemeClr val="dk1"/>
            </a:fillRef>
            <a:effectRef idx="1">
              <a:schemeClr val="dk1"/>
            </a:effectRef>
            <a:fontRef idx="minor">
              <a:schemeClr val="tx1"/>
            </a:fontRef>
          </p:style>
        </p:cxnSp>
        <p:sp>
          <p:nvSpPr>
            <p:cNvPr id="17" name="TextBox 16"/>
            <p:cNvSpPr txBox="1"/>
            <p:nvPr/>
          </p:nvSpPr>
          <p:spPr>
            <a:xfrm>
              <a:off x="833019" y="4400159"/>
              <a:ext cx="927532" cy="461665"/>
            </a:xfrm>
            <a:prstGeom prst="rect">
              <a:avLst/>
            </a:prstGeom>
            <a:noFill/>
          </p:spPr>
          <p:txBody>
            <a:bodyPr wrap="square" rtlCol="0">
              <a:spAutoFit/>
            </a:bodyPr>
            <a:lstStyle/>
            <a:p>
              <a:r>
                <a:rPr lang="en-US" sz="2400" dirty="0" smtClean="0">
                  <a:solidFill>
                    <a:schemeClr val="accent2"/>
                  </a:solidFill>
                  <a:latin typeface="Helvetica"/>
                  <a:cs typeface="Helvetica"/>
                </a:rPr>
                <a:t>Test</a:t>
              </a:r>
              <a:endParaRPr lang="en-US" sz="2400" dirty="0">
                <a:solidFill>
                  <a:schemeClr val="accent2"/>
                </a:solidFill>
                <a:latin typeface="Helvetica"/>
                <a:cs typeface="Helvetica"/>
              </a:endParaRPr>
            </a:p>
          </p:txBody>
        </p:sp>
        <p:sp>
          <p:nvSpPr>
            <p:cNvPr id="18" name="TextBox 17"/>
            <p:cNvSpPr txBox="1"/>
            <p:nvPr/>
          </p:nvSpPr>
          <p:spPr>
            <a:xfrm>
              <a:off x="833019" y="3857192"/>
              <a:ext cx="1561180" cy="461665"/>
            </a:xfrm>
            <a:prstGeom prst="rect">
              <a:avLst/>
            </a:prstGeom>
            <a:noFill/>
          </p:spPr>
          <p:txBody>
            <a:bodyPr wrap="square" rtlCol="0">
              <a:spAutoFit/>
            </a:bodyPr>
            <a:lstStyle/>
            <a:p>
              <a:r>
                <a:rPr lang="en-US" sz="2400" dirty="0" smtClean="0">
                  <a:solidFill>
                    <a:srgbClr val="0080FF"/>
                  </a:solidFill>
                  <a:latin typeface="Helvetica"/>
                  <a:cs typeface="Helvetica"/>
                </a:rPr>
                <a:t>Exposure</a:t>
              </a:r>
              <a:endParaRPr lang="en-US" sz="2400" dirty="0">
                <a:solidFill>
                  <a:srgbClr val="0080FF"/>
                </a:solidFill>
                <a:latin typeface="Helvetica"/>
                <a:cs typeface="Helvetica"/>
              </a:endParaRPr>
            </a:p>
          </p:txBody>
        </p:sp>
        <p:cxnSp>
          <p:nvCxnSpPr>
            <p:cNvPr id="20" name="Straight Connector 19"/>
            <p:cNvCxnSpPr/>
            <p:nvPr/>
          </p:nvCxnSpPr>
          <p:spPr>
            <a:xfrm>
              <a:off x="7878128" y="4270375"/>
              <a:ext cx="0" cy="619125"/>
            </a:xfrm>
            <a:prstGeom prst="line">
              <a:avLst/>
            </a:prstGeom>
            <a:ln w="57150" cmpd="sng">
              <a:solidFill>
                <a:schemeClr val="accent2"/>
              </a:solidFill>
            </a:ln>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3563581" y="4278312"/>
              <a:ext cx="0" cy="619125"/>
            </a:xfrm>
            <a:prstGeom prst="line">
              <a:avLst/>
            </a:prstGeom>
            <a:ln w="57150" cmpd="sng">
              <a:solidFill>
                <a:schemeClr val="accent2"/>
              </a:solidFill>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5490975" y="4246562"/>
              <a:ext cx="0" cy="619125"/>
            </a:xfrm>
            <a:prstGeom prst="line">
              <a:avLst/>
            </a:prstGeom>
            <a:ln w="57150" cmpd="sng">
              <a:solidFill>
                <a:schemeClr val="accent2"/>
              </a:solidFill>
            </a:ln>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3315823" y="4972327"/>
              <a:ext cx="463766" cy="584776"/>
            </a:xfrm>
            <a:prstGeom prst="rect">
              <a:avLst/>
            </a:prstGeom>
            <a:noFill/>
          </p:spPr>
          <p:txBody>
            <a:bodyPr wrap="square" rtlCol="0">
              <a:spAutoFit/>
            </a:bodyPr>
            <a:lstStyle/>
            <a:p>
              <a:pPr algn="ctr"/>
              <a:r>
                <a:rPr lang="en-US" sz="3200" dirty="0" smtClean="0">
                  <a:latin typeface="Helvetica"/>
                  <a:cs typeface="Helvetica"/>
                </a:rPr>
                <a:t>0</a:t>
              </a:r>
              <a:endParaRPr lang="en-US" sz="3200" dirty="0">
                <a:latin typeface="Helvetica"/>
                <a:cs typeface="Helvetica"/>
              </a:endParaRPr>
            </a:p>
          </p:txBody>
        </p:sp>
        <p:sp>
          <p:nvSpPr>
            <p:cNvPr id="34" name="TextBox 33"/>
            <p:cNvSpPr txBox="1"/>
            <p:nvPr/>
          </p:nvSpPr>
          <p:spPr>
            <a:xfrm>
              <a:off x="4108371" y="4972327"/>
              <a:ext cx="463766" cy="584776"/>
            </a:xfrm>
            <a:prstGeom prst="rect">
              <a:avLst/>
            </a:prstGeom>
            <a:noFill/>
          </p:spPr>
          <p:txBody>
            <a:bodyPr wrap="square" rtlCol="0">
              <a:spAutoFit/>
            </a:bodyPr>
            <a:lstStyle/>
            <a:p>
              <a:pPr algn="ctr"/>
              <a:r>
                <a:rPr lang="en-US" sz="3200" dirty="0" smtClean="0">
                  <a:latin typeface="Helvetica"/>
                  <a:cs typeface="Helvetica"/>
                </a:rPr>
                <a:t>1</a:t>
              </a:r>
              <a:endParaRPr lang="en-US" sz="3200" dirty="0">
                <a:latin typeface="Helvetica"/>
                <a:cs typeface="Helvetica"/>
              </a:endParaRPr>
            </a:p>
          </p:txBody>
        </p:sp>
        <p:sp>
          <p:nvSpPr>
            <p:cNvPr id="37" name="TextBox 36"/>
            <p:cNvSpPr txBox="1"/>
            <p:nvPr/>
          </p:nvSpPr>
          <p:spPr>
            <a:xfrm>
              <a:off x="5226942" y="4972327"/>
              <a:ext cx="463766" cy="584776"/>
            </a:xfrm>
            <a:prstGeom prst="rect">
              <a:avLst/>
            </a:prstGeom>
            <a:noFill/>
          </p:spPr>
          <p:txBody>
            <a:bodyPr wrap="square" rtlCol="0">
              <a:spAutoFit/>
            </a:bodyPr>
            <a:lstStyle/>
            <a:p>
              <a:pPr algn="ctr"/>
              <a:r>
                <a:rPr lang="en-US" sz="3200" dirty="0" smtClean="0">
                  <a:latin typeface="Helvetica"/>
                  <a:cs typeface="Helvetica"/>
                </a:rPr>
                <a:t>3</a:t>
              </a:r>
              <a:endParaRPr lang="en-US" sz="3200" dirty="0">
                <a:latin typeface="Helvetica"/>
                <a:cs typeface="Helvetica"/>
              </a:endParaRPr>
            </a:p>
          </p:txBody>
        </p:sp>
        <p:sp>
          <p:nvSpPr>
            <p:cNvPr id="38" name="TextBox 37"/>
            <p:cNvSpPr txBox="1"/>
            <p:nvPr/>
          </p:nvSpPr>
          <p:spPr>
            <a:xfrm>
              <a:off x="7633761" y="4972327"/>
              <a:ext cx="463766" cy="584776"/>
            </a:xfrm>
            <a:prstGeom prst="rect">
              <a:avLst/>
            </a:prstGeom>
            <a:noFill/>
          </p:spPr>
          <p:txBody>
            <a:bodyPr wrap="square" rtlCol="0">
              <a:spAutoFit/>
            </a:bodyPr>
            <a:lstStyle/>
            <a:p>
              <a:pPr algn="ctr"/>
              <a:r>
                <a:rPr lang="en-US" sz="3200" dirty="0" smtClean="0">
                  <a:latin typeface="Helvetica"/>
                  <a:cs typeface="Helvetica"/>
                </a:rPr>
                <a:t>7</a:t>
              </a:r>
              <a:endParaRPr lang="en-US" sz="3200" dirty="0">
                <a:latin typeface="Helvetica"/>
                <a:cs typeface="Helvetica"/>
              </a:endParaRPr>
            </a:p>
          </p:txBody>
        </p:sp>
      </p:grpSp>
    </p:spTree>
    <p:extLst>
      <p:ext uri="{BB962C8B-B14F-4D97-AF65-F5344CB8AC3E}">
        <p14:creationId xmlns:p14="http://schemas.microsoft.com/office/powerpoint/2010/main" val="245408323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C54C2B4-DF28-EE4B-9E33-D0C1AB7630B7}" type="slidenum">
              <a:rPr lang="en-US" smtClean="0"/>
              <a:t>68</a:t>
            </a:fld>
            <a:endParaRPr lang="en-US"/>
          </a:p>
        </p:txBody>
      </p:sp>
      <p:pic>
        <p:nvPicPr>
          <p:cNvPr id="3" name="Picture 2" descr="Novel25.jpg"/>
          <p:cNvPicPr>
            <a:picLocks/>
          </p:cNvPicPr>
          <p:nvPr/>
        </p:nvPicPr>
        <p:blipFill>
          <a:blip r:embed="rId3">
            <a:extLst>
              <a:ext uri="{28A0092B-C50C-407E-A947-70E740481C1C}">
                <a14:useLocalDpi xmlns:a14="http://schemas.microsoft.com/office/drawing/2010/main" val="0"/>
              </a:ext>
            </a:extLst>
          </a:blip>
          <a:stretch>
            <a:fillRect/>
          </a:stretch>
        </p:blipFill>
        <p:spPr>
          <a:xfrm>
            <a:off x="1559817" y="1969241"/>
            <a:ext cx="1344168" cy="1289304"/>
          </a:xfrm>
          <a:prstGeom prst="rect">
            <a:avLst/>
          </a:prstGeom>
        </p:spPr>
      </p:pic>
      <p:pic>
        <p:nvPicPr>
          <p:cNvPr id="4" name="Picture 3" descr="Novel17.jpg"/>
          <p:cNvPicPr>
            <a:picLocks/>
          </p:cNvPicPr>
          <p:nvPr/>
        </p:nvPicPr>
        <p:blipFill>
          <a:blip r:embed="rId4">
            <a:extLst>
              <a:ext uri="{28A0092B-C50C-407E-A947-70E740481C1C}">
                <a14:useLocalDpi xmlns:a14="http://schemas.microsoft.com/office/drawing/2010/main" val="0"/>
              </a:ext>
            </a:extLst>
          </a:blip>
          <a:stretch>
            <a:fillRect/>
          </a:stretch>
        </p:blipFill>
        <p:spPr>
          <a:xfrm>
            <a:off x="4671317" y="1978491"/>
            <a:ext cx="1344168" cy="1289304"/>
          </a:xfrm>
          <a:prstGeom prst="rect">
            <a:avLst/>
          </a:prstGeom>
        </p:spPr>
      </p:pic>
      <p:pic>
        <p:nvPicPr>
          <p:cNvPr id="5" name="Picture 4" descr="Novel60.jpg"/>
          <p:cNvPicPr>
            <a:picLocks/>
          </p:cNvPicPr>
          <p:nvPr/>
        </p:nvPicPr>
        <p:blipFill>
          <a:blip r:embed="rId5">
            <a:extLst>
              <a:ext uri="{28A0092B-C50C-407E-A947-70E740481C1C}">
                <a14:useLocalDpi xmlns:a14="http://schemas.microsoft.com/office/drawing/2010/main" val="0"/>
              </a:ext>
            </a:extLst>
          </a:blip>
          <a:stretch>
            <a:fillRect/>
          </a:stretch>
        </p:blipFill>
        <p:spPr>
          <a:xfrm>
            <a:off x="6240016" y="1969241"/>
            <a:ext cx="1344168" cy="1289304"/>
          </a:xfrm>
          <a:prstGeom prst="rect">
            <a:avLst/>
          </a:prstGeom>
        </p:spPr>
      </p:pic>
      <p:pic>
        <p:nvPicPr>
          <p:cNvPr id="6" name="Picture 5" descr="Novel61.jpg"/>
          <p:cNvPicPr>
            <a:picLocks/>
          </p:cNvPicPr>
          <p:nvPr/>
        </p:nvPicPr>
        <p:blipFill>
          <a:blip r:embed="rId6">
            <a:extLst>
              <a:ext uri="{28A0092B-C50C-407E-A947-70E740481C1C}">
                <a14:useLocalDpi xmlns:a14="http://schemas.microsoft.com/office/drawing/2010/main" val="0"/>
              </a:ext>
            </a:extLst>
          </a:blip>
          <a:stretch>
            <a:fillRect/>
          </a:stretch>
        </p:blipFill>
        <p:spPr>
          <a:xfrm>
            <a:off x="4671317" y="423612"/>
            <a:ext cx="1344168" cy="1289304"/>
          </a:xfrm>
          <a:prstGeom prst="rect">
            <a:avLst/>
          </a:prstGeom>
        </p:spPr>
      </p:pic>
      <p:pic>
        <p:nvPicPr>
          <p:cNvPr id="7" name="Picture 6" descr="Novel75.jpg"/>
          <p:cNvPicPr>
            <a:picLocks/>
          </p:cNvPicPr>
          <p:nvPr/>
        </p:nvPicPr>
        <p:blipFill>
          <a:blip r:embed="rId7">
            <a:extLst>
              <a:ext uri="{28A0092B-C50C-407E-A947-70E740481C1C}">
                <a14:useLocalDpi xmlns:a14="http://schemas.microsoft.com/office/drawing/2010/main" val="0"/>
              </a:ext>
            </a:extLst>
          </a:blip>
          <a:stretch>
            <a:fillRect/>
          </a:stretch>
        </p:blipFill>
        <p:spPr>
          <a:xfrm>
            <a:off x="3086225" y="423612"/>
            <a:ext cx="1344168" cy="1289304"/>
          </a:xfrm>
          <a:prstGeom prst="rect">
            <a:avLst/>
          </a:prstGeom>
        </p:spPr>
      </p:pic>
      <p:pic>
        <p:nvPicPr>
          <p:cNvPr id="8" name="Picture 7" descr="Novel87.jpg"/>
          <p:cNvPicPr>
            <a:picLocks/>
          </p:cNvPicPr>
          <p:nvPr/>
        </p:nvPicPr>
        <p:blipFill>
          <a:blip r:embed="rId8">
            <a:extLst>
              <a:ext uri="{28A0092B-C50C-407E-A947-70E740481C1C}">
                <a14:useLocalDpi xmlns:a14="http://schemas.microsoft.com/office/drawing/2010/main" val="0"/>
              </a:ext>
            </a:extLst>
          </a:blip>
          <a:stretch>
            <a:fillRect/>
          </a:stretch>
        </p:blipFill>
        <p:spPr>
          <a:xfrm>
            <a:off x="6240016" y="423612"/>
            <a:ext cx="1344168" cy="1289304"/>
          </a:xfrm>
          <a:prstGeom prst="rect">
            <a:avLst/>
          </a:prstGeom>
        </p:spPr>
      </p:pic>
      <p:pic>
        <p:nvPicPr>
          <p:cNvPr id="9" name="Picture 8" descr="Novel88.jpg"/>
          <p:cNvPicPr>
            <a:picLocks/>
          </p:cNvPicPr>
          <p:nvPr/>
        </p:nvPicPr>
        <p:blipFill>
          <a:blip r:embed="rId9">
            <a:extLst>
              <a:ext uri="{28A0092B-C50C-407E-A947-70E740481C1C}">
                <a14:useLocalDpi xmlns:a14="http://schemas.microsoft.com/office/drawing/2010/main" val="0"/>
              </a:ext>
            </a:extLst>
          </a:blip>
          <a:stretch>
            <a:fillRect/>
          </a:stretch>
        </p:blipFill>
        <p:spPr>
          <a:xfrm>
            <a:off x="3086225" y="1969241"/>
            <a:ext cx="1344168" cy="1289304"/>
          </a:xfrm>
          <a:prstGeom prst="rect">
            <a:avLst/>
          </a:prstGeom>
        </p:spPr>
      </p:pic>
      <p:pic>
        <p:nvPicPr>
          <p:cNvPr id="10" name="Picture 9" descr="Novel61.jpg"/>
          <p:cNvPicPr>
            <a:picLocks/>
          </p:cNvPicPr>
          <p:nvPr/>
        </p:nvPicPr>
        <p:blipFill>
          <a:blip r:embed="rId6">
            <a:extLst>
              <a:ext uri="{28A0092B-C50C-407E-A947-70E740481C1C}">
                <a14:useLocalDpi xmlns:a14="http://schemas.microsoft.com/office/drawing/2010/main" val="0"/>
              </a:ext>
            </a:extLst>
          </a:blip>
          <a:stretch>
            <a:fillRect/>
          </a:stretch>
        </p:blipFill>
        <p:spPr>
          <a:xfrm>
            <a:off x="1559817" y="423612"/>
            <a:ext cx="1344168" cy="1289304"/>
          </a:xfrm>
          <a:prstGeom prst="rect">
            <a:avLst/>
          </a:prstGeom>
        </p:spPr>
      </p:pic>
      <p:sp>
        <p:nvSpPr>
          <p:cNvPr id="19" name="TextBox 18"/>
          <p:cNvSpPr txBox="1"/>
          <p:nvPr/>
        </p:nvSpPr>
        <p:spPr>
          <a:xfrm>
            <a:off x="3937526" y="5779353"/>
            <a:ext cx="3106897" cy="830997"/>
          </a:xfrm>
          <a:prstGeom prst="rect">
            <a:avLst/>
          </a:prstGeom>
          <a:noFill/>
        </p:spPr>
        <p:txBody>
          <a:bodyPr wrap="square" rtlCol="0">
            <a:spAutoFit/>
          </a:bodyPr>
          <a:lstStyle/>
          <a:p>
            <a:pPr algn="ctr"/>
            <a:r>
              <a:rPr lang="en-US" sz="2400" dirty="0" smtClean="0">
                <a:latin typeface="Helvetica"/>
                <a:cs typeface="Helvetica"/>
              </a:rPr>
              <a:t>Number of Intervening Words</a:t>
            </a:r>
            <a:endParaRPr lang="en-US" sz="2400" dirty="0">
              <a:latin typeface="Helvetica"/>
              <a:cs typeface="Helvetica"/>
            </a:endParaRPr>
          </a:p>
        </p:txBody>
      </p:sp>
      <p:cxnSp>
        <p:nvCxnSpPr>
          <p:cNvPr id="22" name="Straight Connector 21"/>
          <p:cNvCxnSpPr/>
          <p:nvPr/>
        </p:nvCxnSpPr>
        <p:spPr>
          <a:xfrm>
            <a:off x="4340254" y="4278312"/>
            <a:ext cx="0" cy="619125"/>
          </a:xfrm>
          <a:prstGeom prst="line">
            <a:avLst/>
          </a:prstGeom>
          <a:ln w="57150" cmpd="sng">
            <a:solidFill>
              <a:schemeClr val="accent2"/>
            </a:solidFill>
          </a:ln>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a:off x="2849144" y="4587875"/>
            <a:ext cx="5016500" cy="0"/>
          </a:xfrm>
          <a:prstGeom prst="line">
            <a:avLst/>
          </a:prstGeom>
          <a:ln w="3810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49144" y="4270375"/>
            <a:ext cx="0" cy="619125"/>
          </a:xfrm>
          <a:prstGeom prst="line">
            <a:avLst/>
          </a:prstGeom>
          <a:ln w="57150" cmpd="sng">
            <a:solidFill>
              <a:srgbClr val="0080FF"/>
            </a:solidFill>
          </a:ln>
        </p:spPr>
        <p:style>
          <a:lnRef idx="2">
            <a:schemeClr val="dk1"/>
          </a:lnRef>
          <a:fillRef idx="0">
            <a:schemeClr val="dk1"/>
          </a:fillRef>
          <a:effectRef idx="1">
            <a:schemeClr val="dk1"/>
          </a:effectRef>
          <a:fontRef idx="minor">
            <a:schemeClr val="tx1"/>
          </a:fontRef>
        </p:style>
      </p:cxnSp>
      <p:sp>
        <p:nvSpPr>
          <p:cNvPr id="17" name="TextBox 16"/>
          <p:cNvSpPr txBox="1"/>
          <p:nvPr/>
        </p:nvSpPr>
        <p:spPr>
          <a:xfrm>
            <a:off x="833019" y="4400159"/>
            <a:ext cx="927532" cy="461665"/>
          </a:xfrm>
          <a:prstGeom prst="rect">
            <a:avLst/>
          </a:prstGeom>
          <a:noFill/>
        </p:spPr>
        <p:txBody>
          <a:bodyPr wrap="square" rtlCol="0">
            <a:spAutoFit/>
          </a:bodyPr>
          <a:lstStyle/>
          <a:p>
            <a:r>
              <a:rPr lang="en-US" sz="2400" dirty="0" smtClean="0">
                <a:solidFill>
                  <a:schemeClr val="accent2"/>
                </a:solidFill>
                <a:latin typeface="Helvetica"/>
                <a:cs typeface="Helvetica"/>
              </a:rPr>
              <a:t>Test</a:t>
            </a:r>
            <a:endParaRPr lang="en-US" sz="2400" dirty="0">
              <a:solidFill>
                <a:schemeClr val="accent2"/>
              </a:solidFill>
              <a:latin typeface="Helvetica"/>
              <a:cs typeface="Helvetica"/>
            </a:endParaRPr>
          </a:p>
        </p:txBody>
      </p:sp>
      <p:sp>
        <p:nvSpPr>
          <p:cNvPr id="18" name="TextBox 17"/>
          <p:cNvSpPr txBox="1"/>
          <p:nvPr/>
        </p:nvSpPr>
        <p:spPr>
          <a:xfrm>
            <a:off x="833019" y="3857192"/>
            <a:ext cx="1561180" cy="461665"/>
          </a:xfrm>
          <a:prstGeom prst="rect">
            <a:avLst/>
          </a:prstGeom>
          <a:noFill/>
        </p:spPr>
        <p:txBody>
          <a:bodyPr wrap="square" rtlCol="0">
            <a:spAutoFit/>
          </a:bodyPr>
          <a:lstStyle/>
          <a:p>
            <a:r>
              <a:rPr lang="en-US" sz="2400" dirty="0" smtClean="0">
                <a:solidFill>
                  <a:srgbClr val="0080FF"/>
                </a:solidFill>
                <a:latin typeface="Helvetica"/>
                <a:cs typeface="Helvetica"/>
              </a:rPr>
              <a:t>Exposure</a:t>
            </a:r>
            <a:endParaRPr lang="en-US" sz="2400" dirty="0">
              <a:solidFill>
                <a:srgbClr val="0080FF"/>
              </a:solidFill>
              <a:latin typeface="Helvetica"/>
              <a:cs typeface="Helvetica"/>
            </a:endParaRPr>
          </a:p>
        </p:txBody>
      </p:sp>
      <p:cxnSp>
        <p:nvCxnSpPr>
          <p:cNvPr id="20" name="Straight Connector 19"/>
          <p:cNvCxnSpPr/>
          <p:nvPr/>
        </p:nvCxnSpPr>
        <p:spPr>
          <a:xfrm>
            <a:off x="7878128" y="4270375"/>
            <a:ext cx="0" cy="619125"/>
          </a:xfrm>
          <a:prstGeom prst="line">
            <a:avLst/>
          </a:prstGeom>
          <a:ln w="57150" cmpd="sng">
            <a:solidFill>
              <a:schemeClr val="accent2"/>
            </a:solidFill>
          </a:ln>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3563581" y="4278312"/>
            <a:ext cx="0" cy="619125"/>
          </a:xfrm>
          <a:prstGeom prst="line">
            <a:avLst/>
          </a:prstGeom>
          <a:ln w="57150" cmpd="sng">
            <a:solidFill>
              <a:schemeClr val="accent2"/>
            </a:solidFill>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5490975" y="4246562"/>
            <a:ext cx="0" cy="619125"/>
          </a:xfrm>
          <a:prstGeom prst="line">
            <a:avLst/>
          </a:prstGeom>
          <a:ln w="57150" cmpd="sng">
            <a:solidFill>
              <a:schemeClr val="accent2"/>
            </a:solidFill>
          </a:ln>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3315823" y="4972327"/>
            <a:ext cx="463766" cy="584776"/>
          </a:xfrm>
          <a:prstGeom prst="rect">
            <a:avLst/>
          </a:prstGeom>
          <a:noFill/>
        </p:spPr>
        <p:txBody>
          <a:bodyPr wrap="square" rtlCol="0">
            <a:spAutoFit/>
          </a:bodyPr>
          <a:lstStyle/>
          <a:p>
            <a:pPr algn="ctr"/>
            <a:r>
              <a:rPr lang="en-US" sz="3200" dirty="0" smtClean="0">
                <a:latin typeface="Helvetica"/>
                <a:cs typeface="Helvetica"/>
              </a:rPr>
              <a:t>0</a:t>
            </a:r>
            <a:endParaRPr lang="en-US" sz="3200" dirty="0">
              <a:latin typeface="Helvetica"/>
              <a:cs typeface="Helvetica"/>
            </a:endParaRPr>
          </a:p>
        </p:txBody>
      </p:sp>
      <p:sp>
        <p:nvSpPr>
          <p:cNvPr id="34" name="TextBox 33"/>
          <p:cNvSpPr txBox="1"/>
          <p:nvPr/>
        </p:nvSpPr>
        <p:spPr>
          <a:xfrm>
            <a:off x="4108371" y="4972327"/>
            <a:ext cx="463766" cy="584776"/>
          </a:xfrm>
          <a:prstGeom prst="rect">
            <a:avLst/>
          </a:prstGeom>
          <a:noFill/>
        </p:spPr>
        <p:txBody>
          <a:bodyPr wrap="square" rtlCol="0">
            <a:spAutoFit/>
          </a:bodyPr>
          <a:lstStyle/>
          <a:p>
            <a:pPr algn="ctr"/>
            <a:r>
              <a:rPr lang="en-US" sz="3200" dirty="0" smtClean="0">
                <a:latin typeface="Helvetica"/>
                <a:cs typeface="Helvetica"/>
              </a:rPr>
              <a:t>1</a:t>
            </a:r>
            <a:endParaRPr lang="en-US" sz="3200" dirty="0">
              <a:latin typeface="Helvetica"/>
              <a:cs typeface="Helvetica"/>
            </a:endParaRPr>
          </a:p>
        </p:txBody>
      </p:sp>
      <p:sp>
        <p:nvSpPr>
          <p:cNvPr id="37" name="TextBox 36"/>
          <p:cNvSpPr txBox="1"/>
          <p:nvPr/>
        </p:nvSpPr>
        <p:spPr>
          <a:xfrm>
            <a:off x="5226942" y="4972327"/>
            <a:ext cx="463766" cy="584776"/>
          </a:xfrm>
          <a:prstGeom prst="rect">
            <a:avLst/>
          </a:prstGeom>
          <a:noFill/>
        </p:spPr>
        <p:txBody>
          <a:bodyPr wrap="square" rtlCol="0">
            <a:spAutoFit/>
          </a:bodyPr>
          <a:lstStyle/>
          <a:p>
            <a:pPr algn="ctr"/>
            <a:r>
              <a:rPr lang="en-US" sz="3200" dirty="0" smtClean="0">
                <a:latin typeface="Helvetica"/>
                <a:cs typeface="Helvetica"/>
              </a:rPr>
              <a:t>3</a:t>
            </a:r>
            <a:endParaRPr lang="en-US" sz="3200" dirty="0">
              <a:latin typeface="Helvetica"/>
              <a:cs typeface="Helvetica"/>
            </a:endParaRPr>
          </a:p>
        </p:txBody>
      </p:sp>
      <p:sp>
        <p:nvSpPr>
          <p:cNvPr id="38" name="TextBox 37"/>
          <p:cNvSpPr txBox="1"/>
          <p:nvPr/>
        </p:nvSpPr>
        <p:spPr>
          <a:xfrm>
            <a:off x="7633761" y="4972327"/>
            <a:ext cx="463766" cy="584776"/>
          </a:xfrm>
          <a:prstGeom prst="rect">
            <a:avLst/>
          </a:prstGeom>
          <a:noFill/>
        </p:spPr>
        <p:txBody>
          <a:bodyPr wrap="square" rtlCol="0">
            <a:spAutoFit/>
          </a:bodyPr>
          <a:lstStyle/>
          <a:p>
            <a:pPr algn="ctr"/>
            <a:r>
              <a:rPr lang="en-US" sz="3200" dirty="0" smtClean="0">
                <a:latin typeface="Helvetica"/>
                <a:cs typeface="Helvetica"/>
              </a:rPr>
              <a:t>7</a:t>
            </a:r>
            <a:endParaRPr lang="en-US" sz="3200" dirty="0">
              <a:latin typeface="Helvetica"/>
              <a:cs typeface="Helvetica"/>
            </a:endParaRPr>
          </a:p>
        </p:txBody>
      </p:sp>
    </p:spTree>
    <p:extLst>
      <p:ext uri="{BB962C8B-B14F-4D97-AF65-F5344CB8AC3E}">
        <p14:creationId xmlns:p14="http://schemas.microsoft.com/office/powerpoint/2010/main" val="300613423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dirty="0" smtClean="0"/>
              <a:t>Reducing uncertainty </a:t>
            </a:r>
            <a:r>
              <a:rPr lang="en-US" sz="3600" b="1" dirty="0" smtClean="0"/>
              <a:t>during labeling </a:t>
            </a:r>
            <a:r>
              <a:rPr lang="en-US" sz="3600" dirty="0" smtClean="0"/>
              <a:t>(social cues)</a:t>
            </a:r>
            <a:endParaRPr lang="en-US" sz="3600" b="1" dirty="0"/>
          </a:p>
        </p:txBody>
      </p:sp>
      <p:sp>
        <p:nvSpPr>
          <p:cNvPr id="4" name="Slide Number Placeholder 3"/>
          <p:cNvSpPr>
            <a:spLocks noGrp="1"/>
          </p:cNvSpPr>
          <p:nvPr>
            <p:ph type="sldNum" sz="quarter" idx="12"/>
          </p:nvPr>
        </p:nvSpPr>
        <p:spPr/>
        <p:txBody>
          <a:bodyPr/>
          <a:lstStyle/>
          <a:p>
            <a:fld id="{86484AF0-C50E-614A-9E2C-D16F32E0B9E3}" type="slidenum">
              <a:rPr lang="en-US" smtClean="0"/>
              <a:t>7</a:t>
            </a:fld>
            <a:endParaRPr lang="en-US" dirty="0"/>
          </a:p>
        </p:txBody>
      </p:sp>
      <p:pic>
        <p:nvPicPr>
          <p:cNvPr id="5" name="Picture 4"/>
          <p:cNvPicPr>
            <a:picLocks noChangeAspect="1"/>
          </p:cNvPicPr>
          <p:nvPr/>
        </p:nvPicPr>
        <p:blipFill>
          <a:blip r:embed="rId3">
            <a:alphaModFix/>
          </a:blip>
          <a:stretch>
            <a:fillRect/>
          </a:stretch>
        </p:blipFill>
        <p:spPr>
          <a:xfrm>
            <a:off x="2569098" y="2138250"/>
            <a:ext cx="3984102" cy="3930981"/>
          </a:xfrm>
          <a:prstGeom prst="rect">
            <a:avLst/>
          </a:prstGeom>
        </p:spPr>
      </p:pic>
      <p:pic>
        <p:nvPicPr>
          <p:cNvPr id="6" name="Picture 5"/>
          <p:cNvPicPr>
            <a:picLocks noChangeAspect="1"/>
          </p:cNvPicPr>
          <p:nvPr/>
        </p:nvPicPr>
        <p:blipFill rotWithShape="1">
          <a:blip r:embed="rId3">
            <a:alphaModFix/>
          </a:blip>
          <a:srcRect l="31146" t="4780" r="1" b="31965"/>
          <a:stretch/>
        </p:blipFill>
        <p:spPr>
          <a:xfrm>
            <a:off x="3810000" y="2326106"/>
            <a:ext cx="2743199" cy="2486526"/>
          </a:xfrm>
          <a:prstGeom prst="rect">
            <a:avLst/>
          </a:prstGeom>
          <a:ln w="38100" cmpd="sng">
            <a:solidFill>
              <a:srgbClr val="C0504D"/>
            </a:solidFill>
          </a:ln>
        </p:spPr>
      </p:pic>
      <p:sp>
        <p:nvSpPr>
          <p:cNvPr id="8" name="Rectangle 7"/>
          <p:cNvSpPr/>
          <p:nvPr/>
        </p:nvSpPr>
        <p:spPr>
          <a:xfrm>
            <a:off x="3810000" y="6351111"/>
            <a:ext cx="4666061" cy="338554"/>
          </a:xfrm>
          <a:prstGeom prst="rect">
            <a:avLst/>
          </a:prstGeom>
        </p:spPr>
        <p:txBody>
          <a:bodyPr wrap="none">
            <a:spAutoFit/>
          </a:bodyPr>
          <a:lstStyle/>
          <a:p>
            <a:r>
              <a:rPr lang="en-US" sz="1600" dirty="0">
                <a:solidFill>
                  <a:schemeClr val="tx1">
                    <a:lumMod val="50000"/>
                    <a:lumOff val="50000"/>
                  </a:schemeClr>
                </a:solidFill>
                <a:latin typeface="Helvetica Light"/>
                <a:cs typeface="Helvetica Light"/>
              </a:rPr>
              <a:t> Baldwin (1995); Bloom </a:t>
            </a:r>
            <a:r>
              <a:rPr lang="en-US" sz="1600" dirty="0" smtClean="0">
                <a:solidFill>
                  <a:schemeClr val="tx1">
                    <a:lumMod val="50000"/>
                    <a:lumOff val="50000"/>
                  </a:schemeClr>
                </a:solidFill>
                <a:latin typeface="Helvetica Light"/>
                <a:cs typeface="Helvetica Light"/>
              </a:rPr>
              <a:t>(2002); </a:t>
            </a:r>
            <a:r>
              <a:rPr lang="en-US" sz="1600" dirty="0" err="1" smtClean="0">
                <a:solidFill>
                  <a:schemeClr val="tx1">
                    <a:lumMod val="50000"/>
                    <a:lumOff val="50000"/>
                  </a:schemeClr>
                </a:solidFill>
                <a:latin typeface="Helvetica Light"/>
                <a:cs typeface="Helvetica Light"/>
              </a:rPr>
              <a:t>Tomasello</a:t>
            </a:r>
            <a:r>
              <a:rPr lang="en-US" sz="1600" dirty="0" smtClean="0">
                <a:solidFill>
                  <a:schemeClr val="tx1">
                    <a:lumMod val="50000"/>
                    <a:lumOff val="50000"/>
                  </a:schemeClr>
                </a:solidFill>
                <a:latin typeface="Helvetica Light"/>
                <a:cs typeface="Helvetica Light"/>
              </a:rPr>
              <a:t> (2009)</a:t>
            </a:r>
            <a:endParaRPr lang="en-US" sz="1600" dirty="0">
              <a:solidFill>
                <a:schemeClr val="tx1">
                  <a:lumMod val="50000"/>
                  <a:lumOff val="50000"/>
                </a:schemeClr>
              </a:solidFill>
              <a:latin typeface="Helvetica Light"/>
              <a:cs typeface="Helvetica Light"/>
            </a:endParaRPr>
          </a:p>
        </p:txBody>
      </p:sp>
    </p:spTree>
    <p:extLst>
      <p:ext uri="{BB962C8B-B14F-4D97-AF65-F5344CB8AC3E}">
        <p14:creationId xmlns:p14="http://schemas.microsoft.com/office/powerpoint/2010/main" val="5314741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8</a:t>
            </a:fld>
            <a:endParaRPr lang="en-US"/>
          </a:p>
        </p:txBody>
      </p:sp>
      <p:sp>
        <p:nvSpPr>
          <p:cNvPr id="9" name="Rectangle 8"/>
          <p:cNvSpPr/>
          <p:nvPr/>
        </p:nvSpPr>
        <p:spPr>
          <a:xfrm>
            <a:off x="6610240" y="6352143"/>
            <a:ext cx="1736764" cy="369332"/>
          </a:xfrm>
          <a:prstGeom prst="rect">
            <a:avLst/>
          </a:prstGeom>
        </p:spPr>
        <p:txBody>
          <a:bodyPr wrap="none">
            <a:spAutoFit/>
          </a:bodyPr>
          <a:lstStyle/>
          <a:p>
            <a:r>
              <a:rPr lang="en-US" dirty="0" smtClean="0">
                <a:solidFill>
                  <a:srgbClr val="7F7F7F"/>
                </a:solidFill>
                <a:latin typeface="Helvetica Light"/>
                <a:cs typeface="Helvetica Light"/>
              </a:rPr>
              <a:t>Baldwin (1991)</a:t>
            </a:r>
            <a:endParaRPr lang="en-US" dirty="0">
              <a:solidFill>
                <a:schemeClr val="bg1">
                  <a:lumMod val="50000"/>
                </a:schemeClr>
              </a:solidFill>
              <a:latin typeface="Helvetica Light"/>
              <a:cs typeface="Helvetica Light"/>
            </a:endParaRPr>
          </a:p>
        </p:txBody>
      </p:sp>
      <p:pic>
        <p:nvPicPr>
          <p:cNvPr id="10" name="Picture 9" descr="Screen Shot 2014-05-13 at 12.31.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9019" y="4020878"/>
            <a:ext cx="805214" cy="772011"/>
          </a:xfrm>
          <a:prstGeom prst="rect">
            <a:avLst/>
          </a:prstGeom>
        </p:spPr>
      </p:pic>
      <p:pic>
        <p:nvPicPr>
          <p:cNvPr id="11" name="Picture 10" descr="Screen Shot 2014-05-13 at 12.32.0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9865" y="2135487"/>
            <a:ext cx="859068" cy="998939"/>
          </a:xfrm>
          <a:prstGeom prst="rect">
            <a:avLst/>
          </a:prstGeom>
        </p:spPr>
      </p:pic>
      <p:grpSp>
        <p:nvGrpSpPr>
          <p:cNvPr id="30" name="Group 29"/>
          <p:cNvGrpSpPr/>
          <p:nvPr/>
        </p:nvGrpSpPr>
        <p:grpSpPr>
          <a:xfrm>
            <a:off x="2533760" y="3134427"/>
            <a:ext cx="469062" cy="1468481"/>
            <a:chOff x="2085472" y="3796632"/>
            <a:chExt cx="421103" cy="1203157"/>
          </a:xfrm>
        </p:grpSpPr>
        <p:sp>
          <p:nvSpPr>
            <p:cNvPr id="12" name="Oval 11"/>
            <p:cNvSpPr/>
            <p:nvPr/>
          </p:nvSpPr>
          <p:spPr>
            <a:xfrm>
              <a:off x="2085472" y="4217737"/>
              <a:ext cx="421103" cy="782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132261" y="3796632"/>
              <a:ext cx="334210" cy="4211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5723800" y="1987439"/>
            <a:ext cx="886440" cy="2883123"/>
            <a:chOff x="6342648" y="3889472"/>
            <a:chExt cx="421103" cy="1110318"/>
          </a:xfrm>
        </p:grpSpPr>
        <p:sp>
          <p:nvSpPr>
            <p:cNvPr id="15" name="Oval 14"/>
            <p:cNvSpPr/>
            <p:nvPr/>
          </p:nvSpPr>
          <p:spPr>
            <a:xfrm>
              <a:off x="6342648" y="4217738"/>
              <a:ext cx="421103" cy="782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389437" y="3889472"/>
              <a:ext cx="334210" cy="3282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 name="Straight Arrow Connector 5"/>
          <p:cNvCxnSpPr/>
          <p:nvPr/>
        </p:nvCxnSpPr>
        <p:spPr>
          <a:xfrm flipV="1">
            <a:off x="3135232" y="2649519"/>
            <a:ext cx="690339" cy="550539"/>
          </a:xfrm>
          <a:prstGeom prst="straightConnector1">
            <a:avLst/>
          </a:prstGeom>
          <a:ln w="38100" cmpd="sng">
            <a:solidFill>
              <a:srgbClr val="00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4748933" y="2583888"/>
            <a:ext cx="824845" cy="1436990"/>
          </a:xfrm>
          <a:prstGeom prst="straightConnector1">
            <a:avLst/>
          </a:prstGeom>
          <a:ln w="38100" cmpd="sng">
            <a:solidFill>
              <a:srgbClr val="00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3889865" y="3962264"/>
            <a:ext cx="874368" cy="849684"/>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0922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22037" y="1918433"/>
            <a:ext cx="2177122" cy="1832705"/>
            <a:chOff x="189089" y="1417637"/>
            <a:chExt cx="2556007" cy="1926698"/>
          </a:xfrm>
        </p:grpSpPr>
        <p:pic>
          <p:nvPicPr>
            <p:cNvPr id="15" name="Picture 14"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89" y="2176069"/>
              <a:ext cx="1252823" cy="922881"/>
            </a:xfrm>
            <a:prstGeom prst="rect">
              <a:avLst/>
            </a:prstGeom>
          </p:spPr>
        </p:pic>
        <p:pic>
          <p:nvPicPr>
            <p:cNvPr id="16" name="Picture 15"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226" y="2063182"/>
              <a:ext cx="1094870" cy="1094870"/>
            </a:xfrm>
            <a:prstGeom prst="rect">
              <a:avLst/>
            </a:prstGeom>
          </p:spPr>
        </p:pic>
        <p:sp>
          <p:nvSpPr>
            <p:cNvPr id="17" name="Rectangle 16"/>
            <p:cNvSpPr/>
            <p:nvPr/>
          </p:nvSpPr>
          <p:spPr>
            <a:xfrm>
              <a:off x="203200" y="1417637"/>
              <a:ext cx="2541896" cy="1926698"/>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720449" y="1511630"/>
              <a:ext cx="1443932" cy="485342"/>
            </a:xfrm>
            <a:prstGeom prst="rect">
              <a:avLst/>
            </a:prstGeom>
            <a:noFill/>
          </p:spPr>
          <p:txBody>
            <a:bodyPr wrap="square" rtlCol="0">
              <a:spAutoFit/>
            </a:bodyPr>
            <a:lstStyle/>
            <a:p>
              <a:pPr algn="ctr"/>
              <a:r>
                <a:rPr lang="en-US" sz="2400" dirty="0" smtClean="0">
                  <a:latin typeface="Helvetica Light"/>
                  <a:cs typeface="Helvetica Light"/>
                </a:rPr>
                <a:t>“Truck”</a:t>
              </a:r>
              <a:endParaRPr lang="en-US" sz="2400" dirty="0">
                <a:latin typeface="Helvetica Light"/>
                <a:cs typeface="Helvetica Light"/>
              </a:endParaRPr>
            </a:p>
          </p:txBody>
        </p:sp>
      </p:grpSp>
      <p:grpSp>
        <p:nvGrpSpPr>
          <p:cNvPr id="49" name="Group 48"/>
          <p:cNvGrpSpPr/>
          <p:nvPr/>
        </p:nvGrpSpPr>
        <p:grpSpPr>
          <a:xfrm>
            <a:off x="2266585" y="3100059"/>
            <a:ext cx="2177122" cy="1835846"/>
            <a:chOff x="2266585" y="3100059"/>
            <a:chExt cx="2177122" cy="1835846"/>
          </a:xfrm>
        </p:grpSpPr>
        <p:sp>
          <p:nvSpPr>
            <p:cNvPr id="29" name="Rectangle 28"/>
            <p:cNvSpPr/>
            <p:nvPr/>
          </p:nvSpPr>
          <p:spPr>
            <a:xfrm>
              <a:off x="2266585" y="3103200"/>
              <a:ext cx="2177122" cy="18327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2266585" y="3100059"/>
              <a:ext cx="2165103" cy="1832707"/>
              <a:chOff x="2991556" y="1568770"/>
              <a:chExt cx="2799012" cy="1926696"/>
            </a:xfrm>
          </p:grpSpPr>
          <p:pic>
            <p:nvPicPr>
              <p:cNvPr id="20" name="Picture 19" descr="imgr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9529" y="2260103"/>
                <a:ext cx="966591" cy="953760"/>
              </a:xfrm>
              <a:prstGeom prst="rect">
                <a:avLst/>
              </a:prstGeom>
            </p:spPr>
          </p:pic>
          <p:pic>
            <p:nvPicPr>
              <p:cNvPr id="21" name="Picture 20"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8338" y="2118995"/>
                <a:ext cx="1151607" cy="1151607"/>
              </a:xfrm>
              <a:prstGeom prst="rect">
                <a:avLst/>
              </a:prstGeom>
            </p:spPr>
          </p:pic>
          <p:sp>
            <p:nvSpPr>
              <p:cNvPr id="22" name="Rectangle 21"/>
              <p:cNvSpPr/>
              <p:nvPr/>
            </p:nvSpPr>
            <p:spPr>
              <a:xfrm>
                <a:off x="2991556" y="1568770"/>
                <a:ext cx="2799012" cy="1926696"/>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3764926" y="1650888"/>
                <a:ext cx="1237336" cy="485341"/>
              </a:xfrm>
              <a:prstGeom prst="rect">
                <a:avLst/>
              </a:prstGeom>
              <a:noFill/>
            </p:spPr>
            <p:txBody>
              <a:bodyPr wrap="square" rtlCol="0">
                <a:spAutoFit/>
              </a:bodyPr>
              <a:lstStyle/>
              <a:p>
                <a:pPr algn="ctr"/>
                <a:r>
                  <a:rPr lang="en-US" sz="2400" dirty="0" smtClean="0">
                    <a:latin typeface="Helvetica Light"/>
                    <a:cs typeface="Helvetica Light"/>
                  </a:rPr>
                  <a:t>“Ball”</a:t>
                </a:r>
                <a:endParaRPr lang="en-US" sz="2400" dirty="0">
                  <a:latin typeface="Helvetica Light"/>
                  <a:cs typeface="Helvetica Light"/>
                </a:endParaRPr>
              </a:p>
            </p:txBody>
          </p:sp>
        </p:grpSp>
      </p:grpSp>
      <p:grpSp>
        <p:nvGrpSpPr>
          <p:cNvPr id="50" name="Group 49"/>
          <p:cNvGrpSpPr/>
          <p:nvPr/>
        </p:nvGrpSpPr>
        <p:grpSpPr>
          <a:xfrm>
            <a:off x="3424382" y="4228946"/>
            <a:ext cx="2200594" cy="1857506"/>
            <a:chOff x="3424382" y="4228946"/>
            <a:chExt cx="2200594" cy="1857506"/>
          </a:xfrm>
        </p:grpSpPr>
        <p:sp>
          <p:nvSpPr>
            <p:cNvPr id="30" name="Rectangle 29"/>
            <p:cNvSpPr/>
            <p:nvPr/>
          </p:nvSpPr>
          <p:spPr>
            <a:xfrm>
              <a:off x="3447854" y="4253747"/>
              <a:ext cx="2177122" cy="18327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p:cNvGrpSpPr/>
            <p:nvPr/>
          </p:nvGrpSpPr>
          <p:grpSpPr>
            <a:xfrm>
              <a:off x="3424382" y="4228946"/>
              <a:ext cx="2141728" cy="1822565"/>
              <a:chOff x="2725053" y="1719587"/>
              <a:chExt cx="3020003" cy="1926698"/>
            </a:xfrm>
          </p:grpSpPr>
          <p:pic>
            <p:nvPicPr>
              <p:cNvPr id="24" name="Picture 23" descr="imgres.jp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2922443" y="2322758"/>
                <a:ext cx="1193940" cy="1193939"/>
              </a:xfrm>
              <a:prstGeom prst="rect">
                <a:avLst/>
              </a:prstGeom>
            </p:spPr>
          </p:pic>
          <p:pic>
            <p:nvPicPr>
              <p:cNvPr id="25" name="Picture 24"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555" y="2463908"/>
                <a:ext cx="1241122" cy="914261"/>
              </a:xfrm>
              <a:prstGeom prst="rect">
                <a:avLst/>
              </a:prstGeom>
            </p:spPr>
          </p:pic>
          <p:sp>
            <p:nvSpPr>
              <p:cNvPr id="26" name="Rectangle 25"/>
              <p:cNvSpPr/>
              <p:nvPr/>
            </p:nvSpPr>
            <p:spPr>
              <a:xfrm>
                <a:off x="2725053" y="1719587"/>
                <a:ext cx="3020003" cy="1926698"/>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3285604" y="1826468"/>
                <a:ext cx="2090363" cy="488042"/>
              </a:xfrm>
              <a:prstGeom prst="rect">
                <a:avLst/>
              </a:prstGeom>
              <a:noFill/>
            </p:spPr>
            <p:txBody>
              <a:bodyPr wrap="square" rtlCol="0">
                <a:spAutoFit/>
              </a:bodyPr>
              <a:lstStyle/>
              <a:p>
                <a:pPr algn="ctr"/>
                <a:r>
                  <a:rPr lang="en-US" sz="2400" dirty="0" smtClean="0">
                    <a:latin typeface="Helvetica Light"/>
                    <a:cs typeface="Helvetica Light"/>
                  </a:rPr>
                  <a:t>“Truck”</a:t>
                </a:r>
                <a:endParaRPr lang="en-US" sz="2400" dirty="0">
                  <a:latin typeface="Helvetica Light"/>
                  <a:cs typeface="Helvetica Light"/>
                </a:endParaRPr>
              </a:p>
            </p:txBody>
          </p:sp>
        </p:grpSp>
      </p:grpSp>
      <p:sp>
        <p:nvSpPr>
          <p:cNvPr id="4" name="Slide Number Placeholder 3"/>
          <p:cNvSpPr>
            <a:spLocks noGrp="1"/>
          </p:cNvSpPr>
          <p:nvPr>
            <p:ph type="sldNum" sz="quarter" idx="12"/>
          </p:nvPr>
        </p:nvSpPr>
        <p:spPr/>
        <p:txBody>
          <a:bodyPr/>
          <a:lstStyle/>
          <a:p>
            <a:fld id="{86484AF0-C50E-614A-9E2C-D16F32E0B9E3}" type="slidenum">
              <a:rPr lang="en-US" smtClean="0"/>
              <a:t>9</a:t>
            </a:fld>
            <a:endParaRPr lang="en-US" dirty="0"/>
          </a:p>
        </p:txBody>
      </p:sp>
      <p:cxnSp>
        <p:nvCxnSpPr>
          <p:cNvPr id="31" name="Straight Arrow Connector 30"/>
          <p:cNvCxnSpPr/>
          <p:nvPr/>
        </p:nvCxnSpPr>
        <p:spPr>
          <a:xfrm>
            <a:off x="915652" y="4186432"/>
            <a:ext cx="1742721" cy="1980425"/>
          </a:xfrm>
          <a:prstGeom prst="straightConnector1">
            <a:avLst/>
          </a:prstGeom>
          <a:ln w="28575"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456478" y="5292995"/>
            <a:ext cx="1415825" cy="523220"/>
          </a:xfrm>
          <a:prstGeom prst="rect">
            <a:avLst/>
          </a:prstGeom>
          <a:noFill/>
        </p:spPr>
        <p:txBody>
          <a:bodyPr wrap="square" rtlCol="0">
            <a:spAutoFit/>
          </a:bodyPr>
          <a:lstStyle/>
          <a:p>
            <a:pPr algn="ctr"/>
            <a:r>
              <a:rPr lang="en-US" sz="2800" dirty="0" smtClean="0">
                <a:latin typeface="Helvetica Light"/>
                <a:cs typeface="Helvetica Light"/>
              </a:rPr>
              <a:t>Time </a:t>
            </a:r>
            <a:endParaRPr lang="en-US" sz="2800" dirty="0">
              <a:latin typeface="Helvetica Light"/>
              <a:cs typeface="Helvetica Light"/>
            </a:endParaRPr>
          </a:p>
        </p:txBody>
      </p:sp>
      <p:sp>
        <p:nvSpPr>
          <p:cNvPr id="39" name="Title 1"/>
          <p:cNvSpPr>
            <a:spLocks noGrp="1"/>
          </p:cNvSpPr>
          <p:nvPr>
            <p:ph type="title"/>
          </p:nvPr>
        </p:nvSpPr>
        <p:spPr>
          <a:xfrm>
            <a:off x="457200" y="274638"/>
            <a:ext cx="6938757" cy="1143000"/>
          </a:xfrm>
        </p:spPr>
        <p:txBody>
          <a:bodyPr>
            <a:noAutofit/>
          </a:bodyPr>
          <a:lstStyle/>
          <a:p>
            <a:pPr algn="l"/>
            <a:r>
              <a:rPr lang="en-US" sz="3600" dirty="0" smtClean="0"/>
              <a:t>Reducing uncertainty </a:t>
            </a:r>
            <a:r>
              <a:rPr lang="en-US" sz="3600" b="1" dirty="0" smtClean="0"/>
              <a:t>over time</a:t>
            </a:r>
            <a:r>
              <a:rPr lang="en-US" sz="3600" dirty="0" smtClean="0"/>
              <a:t> (cross-situational learning)</a:t>
            </a:r>
            <a:endParaRPr lang="en-US" sz="3600" b="1" dirty="0"/>
          </a:p>
        </p:txBody>
      </p:sp>
      <p:graphicFrame>
        <p:nvGraphicFramePr>
          <p:cNvPr id="55" name="Table 54"/>
          <p:cNvGraphicFramePr>
            <a:graphicFrameLocks noGrp="1"/>
          </p:cNvGraphicFramePr>
          <p:nvPr>
            <p:extLst>
              <p:ext uri="{D42A27DB-BD31-4B8C-83A1-F6EECF244321}">
                <p14:modId xmlns:p14="http://schemas.microsoft.com/office/powerpoint/2010/main" val="396954444"/>
              </p:ext>
            </p:extLst>
          </p:nvPr>
        </p:nvGraphicFramePr>
        <p:xfrm>
          <a:off x="6382075" y="2654607"/>
          <a:ext cx="2047832" cy="1166938"/>
        </p:xfrm>
        <a:graphic>
          <a:graphicData uri="http://schemas.openxmlformats.org/drawingml/2006/table">
            <a:tbl>
              <a:tblPr firstRow="1" bandRow="1">
                <a:tableStyleId>{2D5ABB26-0587-4C30-8999-92F81FD0307C}</a:tableStyleId>
              </a:tblPr>
              <a:tblGrid>
                <a:gridCol w="511958"/>
                <a:gridCol w="511958"/>
                <a:gridCol w="511958"/>
                <a:gridCol w="511958"/>
              </a:tblGrid>
              <a:tr h="583469">
                <a:tc>
                  <a:txBody>
                    <a:bodyPr/>
                    <a:lstStyle/>
                    <a:p>
                      <a:pPr algn="ctr"/>
                      <a:r>
                        <a:rPr lang="en-US" sz="2400" b="1" dirty="0" smtClean="0"/>
                        <a:t>2</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solidFill>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ctr"/>
                      <a:endParaRPr lang="en-US" sz="2400" b="1"/>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r>
              <a:tr h="583469">
                <a:tc>
                  <a:txBody>
                    <a:bodyPr/>
                    <a:lstStyle/>
                    <a:p>
                      <a:pPr algn="ctr"/>
                      <a:endParaRPr lang="en-US" sz="2400" b="1"/>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c>
                  <a:txBody>
                    <a:bodyPr/>
                    <a:lstStyle/>
                    <a:p>
                      <a:pPr algn="ct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pSp>
        <p:nvGrpSpPr>
          <p:cNvPr id="56" name="Group 55"/>
          <p:cNvGrpSpPr/>
          <p:nvPr/>
        </p:nvGrpSpPr>
        <p:grpSpPr>
          <a:xfrm>
            <a:off x="5577583" y="2007841"/>
            <a:ext cx="2836279" cy="1674403"/>
            <a:chOff x="6120565" y="4136157"/>
            <a:chExt cx="2836279" cy="1674403"/>
          </a:xfrm>
        </p:grpSpPr>
        <p:grpSp>
          <p:nvGrpSpPr>
            <p:cNvPr id="57" name="Group 56"/>
            <p:cNvGrpSpPr/>
            <p:nvPr/>
          </p:nvGrpSpPr>
          <p:grpSpPr>
            <a:xfrm>
              <a:off x="6120565" y="4909350"/>
              <a:ext cx="804492" cy="901210"/>
              <a:chOff x="6120565" y="4909350"/>
              <a:chExt cx="804492" cy="901210"/>
            </a:xfrm>
          </p:grpSpPr>
          <p:sp>
            <p:nvSpPr>
              <p:cNvPr id="63" name="TextBox 62"/>
              <p:cNvSpPr txBox="1"/>
              <p:nvPr/>
            </p:nvSpPr>
            <p:spPr>
              <a:xfrm>
                <a:off x="6120565" y="4909350"/>
                <a:ext cx="710207" cy="369332"/>
              </a:xfrm>
              <a:prstGeom prst="rect">
                <a:avLst/>
              </a:prstGeom>
              <a:noFill/>
            </p:spPr>
            <p:txBody>
              <a:bodyPr wrap="square" rtlCol="0">
                <a:spAutoFit/>
              </a:bodyPr>
              <a:lstStyle/>
              <a:p>
                <a:pPr algn="ctr"/>
                <a:r>
                  <a:rPr lang="en-US" dirty="0" smtClean="0"/>
                  <a:t>Truck</a:t>
                </a:r>
                <a:endParaRPr lang="en-US" dirty="0"/>
              </a:p>
            </p:txBody>
          </p:sp>
          <p:sp>
            <p:nvSpPr>
              <p:cNvPr id="64" name="TextBox 63"/>
              <p:cNvSpPr txBox="1"/>
              <p:nvPr/>
            </p:nvSpPr>
            <p:spPr>
              <a:xfrm>
                <a:off x="6214850" y="5441228"/>
                <a:ext cx="710207" cy="369332"/>
              </a:xfrm>
              <a:prstGeom prst="rect">
                <a:avLst/>
              </a:prstGeom>
              <a:noFill/>
            </p:spPr>
            <p:txBody>
              <a:bodyPr wrap="square" rtlCol="0">
                <a:spAutoFit/>
              </a:bodyPr>
              <a:lstStyle/>
              <a:p>
                <a:pPr algn="ctr"/>
                <a:r>
                  <a:rPr lang="en-US" dirty="0" smtClean="0"/>
                  <a:t>Ball</a:t>
                </a:r>
                <a:endParaRPr lang="en-US" dirty="0"/>
              </a:p>
            </p:txBody>
          </p:sp>
        </p:grpSp>
        <p:grpSp>
          <p:nvGrpSpPr>
            <p:cNvPr id="58" name="Group 57"/>
            <p:cNvGrpSpPr/>
            <p:nvPr/>
          </p:nvGrpSpPr>
          <p:grpSpPr>
            <a:xfrm>
              <a:off x="6842172" y="4136157"/>
              <a:ext cx="2114672" cy="544966"/>
              <a:chOff x="6842172" y="4136157"/>
              <a:chExt cx="2114672" cy="544966"/>
            </a:xfrm>
          </p:grpSpPr>
          <p:pic>
            <p:nvPicPr>
              <p:cNvPr id="59" name="Picture 5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172" y="4270641"/>
                <a:ext cx="487703" cy="359262"/>
              </a:xfrm>
              <a:prstGeom prst="rect">
                <a:avLst/>
              </a:prstGeom>
            </p:spPr>
          </p:pic>
          <p:pic>
            <p:nvPicPr>
              <p:cNvPr id="60" name="Picture 59"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9572" y="4198492"/>
                <a:ext cx="469263" cy="469263"/>
              </a:xfrm>
              <a:prstGeom prst="rect">
                <a:avLst/>
              </a:prstGeom>
            </p:spPr>
          </p:pic>
          <p:pic>
            <p:nvPicPr>
              <p:cNvPr id="61" name="Picture 60" descr="imgr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8939" y="4186432"/>
                <a:ext cx="480496" cy="474118"/>
              </a:xfrm>
              <a:prstGeom prst="rect">
                <a:avLst/>
              </a:prstGeom>
            </p:spPr>
          </p:pic>
          <p:pic>
            <p:nvPicPr>
              <p:cNvPr id="62" name="Picture 61" descr="imgre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411878" y="4136157"/>
                <a:ext cx="544966" cy="544966"/>
              </a:xfrm>
              <a:prstGeom prst="rect">
                <a:avLst/>
              </a:prstGeom>
            </p:spPr>
          </p:pic>
        </p:grpSp>
      </p:grpSp>
      <p:sp>
        <p:nvSpPr>
          <p:cNvPr id="36" name="Rectangle 35"/>
          <p:cNvSpPr/>
          <p:nvPr/>
        </p:nvSpPr>
        <p:spPr>
          <a:xfrm>
            <a:off x="5202531" y="6362254"/>
            <a:ext cx="3160531" cy="369332"/>
          </a:xfrm>
          <a:prstGeom prst="rect">
            <a:avLst/>
          </a:prstGeom>
        </p:spPr>
        <p:txBody>
          <a:bodyPr wrap="none">
            <a:spAutoFit/>
          </a:bodyPr>
          <a:lstStyle/>
          <a:p>
            <a:r>
              <a:rPr lang="en-US" dirty="0" smtClean="0">
                <a:solidFill>
                  <a:srgbClr val="7F7F7F"/>
                </a:solidFill>
                <a:latin typeface="Helvetica Light"/>
                <a:cs typeface="Helvetica Light"/>
              </a:rPr>
              <a:t>Pinker (1989); </a:t>
            </a:r>
            <a:r>
              <a:rPr lang="en-US" dirty="0" err="1" smtClean="0">
                <a:solidFill>
                  <a:srgbClr val="7F7F7F"/>
                </a:solidFill>
                <a:latin typeface="Helvetica Light"/>
                <a:cs typeface="Helvetica Light"/>
              </a:rPr>
              <a:t>Siskind</a:t>
            </a:r>
            <a:r>
              <a:rPr lang="en-US" dirty="0" smtClean="0">
                <a:solidFill>
                  <a:srgbClr val="7F7F7F"/>
                </a:solidFill>
                <a:latin typeface="Helvetica Light"/>
                <a:cs typeface="Helvetica Light"/>
              </a:rPr>
              <a:t> (1996)</a:t>
            </a:r>
            <a:endParaRPr lang="en-US" dirty="0">
              <a:solidFill>
                <a:schemeClr val="bg1">
                  <a:lumMod val="50000"/>
                </a:schemeClr>
              </a:solidFill>
              <a:latin typeface="Helvetica Light"/>
              <a:cs typeface="Helvetica Light"/>
            </a:endParaRPr>
          </a:p>
        </p:txBody>
      </p:sp>
    </p:spTree>
    <p:extLst>
      <p:ext uri="{BB962C8B-B14F-4D97-AF65-F5344CB8AC3E}">
        <p14:creationId xmlns:p14="http://schemas.microsoft.com/office/powerpoint/2010/main" val="7606592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16899</TotalTime>
  <Words>4510</Words>
  <Application>Microsoft Macintosh PowerPoint</Application>
  <PresentationFormat>On-screen Show (4:3)</PresentationFormat>
  <Paragraphs>586</Paragraphs>
  <Slides>68</Slides>
  <Notes>54</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Office Theme</vt:lpstr>
      <vt:lpstr>The role of social information in  cross-situational word learning</vt:lpstr>
      <vt:lpstr>PowerPoint Presentation</vt:lpstr>
      <vt:lpstr>The problem of baby’s first Christmas </vt:lpstr>
      <vt:lpstr>PowerPoint Presentation</vt:lpstr>
      <vt:lpstr>PowerPoint Presentation</vt:lpstr>
      <vt:lpstr>Roadmap </vt:lpstr>
      <vt:lpstr>Reducing uncertainty during labeling (social cues)</vt:lpstr>
      <vt:lpstr>PowerPoint Presentation</vt:lpstr>
      <vt:lpstr>Reducing uncertainty over time (cross-situational learning)</vt:lpstr>
      <vt:lpstr>Cross-situational  word learning</vt:lpstr>
      <vt:lpstr>PowerPoint Presentation</vt:lpstr>
      <vt:lpstr>Roadmap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Roadmap </vt:lpstr>
      <vt:lpstr>PowerPoint Presentation</vt:lpstr>
      <vt:lpstr>PowerPoint Presentation</vt:lpstr>
      <vt:lpstr>Social exposure trials</vt:lpstr>
      <vt:lpstr>All test trials (same/switch)  were “non-social”</vt:lpstr>
      <vt:lpstr>PowerPoint Presentation</vt:lpstr>
      <vt:lpstr>PowerPoint Presentation</vt:lpstr>
      <vt:lpstr>Large-scale experiment manipulating  attention and memory demands in a cross-situational learning task</vt:lpstr>
      <vt:lpstr>Participants reliably chose the  target of eye gaze on exposure trials</vt:lpstr>
      <vt:lpstr>Participants in the Non-social condition took longer to respond on exposure trials</vt:lpstr>
      <vt:lpstr>Accuracy</vt:lpstr>
      <vt:lpstr>Accuracy</vt:lpstr>
      <vt:lpstr>Reaction time</vt:lpstr>
      <vt:lpstr>Main findings</vt:lpstr>
      <vt:lpstr>Roadmap </vt:lpstr>
      <vt:lpstr>Computational-level model with cognitive constraints</vt:lpstr>
      <vt:lpstr>Inferring the referential intention</vt:lpstr>
      <vt:lpstr>PowerPoint Presentation</vt:lpstr>
      <vt:lpstr>Varying selection, decay, and encoding</vt:lpstr>
      <vt:lpstr>Is social information a boost to selection strength? </vt:lpstr>
      <vt:lpstr>PowerPoint Presentation</vt:lpstr>
      <vt:lpstr>Alternative models of social information </vt:lpstr>
      <vt:lpstr>Double-edged sword of pedagogy</vt:lpstr>
      <vt:lpstr>Eye gaze as pedagogical</vt:lpstr>
      <vt:lpstr>PowerPoint Presentation</vt:lpstr>
      <vt:lpstr>Acknowledgements </vt:lpstr>
      <vt:lpstr>PowerPoint Presentation</vt:lpstr>
      <vt:lpstr>PowerPoint Presentation</vt:lpstr>
      <vt:lpstr>Developmental predictions</vt:lpstr>
      <vt:lpstr>Statistical learning at scale</vt:lpstr>
      <vt:lpstr>PowerPoint Presentation</vt:lpstr>
      <vt:lpstr>Order Analysis </vt:lpstr>
      <vt:lpstr>First trial analysis </vt:lpstr>
      <vt:lpstr>In the 6-referent condition, image location (bottom/midline) does not change the results </vt:lpstr>
      <vt:lpstr>Removing trials on which subjects failed to choose the target of eye gaze does not change results </vt:lpstr>
      <vt:lpstr>Correlational data shows that gaze-following at 10 months predicts faster vocabulary growth </vt:lpstr>
      <vt:lpstr>Researchers debate about the  underlying processes that support  cross-situational word learning</vt:lpstr>
      <vt:lpstr>PowerPoint Presentation</vt:lpstr>
      <vt:lpstr>PowerPoint Presentation</vt:lpstr>
      <vt:lpstr>Same trials</vt:lpstr>
      <vt:lpstr>Switch trials</vt:lpstr>
      <vt:lpstr>Learners might experience a different proportion of their naming events under uncertainty</vt:lpstr>
      <vt:lpstr>Is social information a boost to gamma? </vt:lpstr>
      <vt:lpstr>PowerPoint Presentation</vt:lpstr>
      <vt:lpstr>PowerPoint Presentation</vt:lpstr>
      <vt:lpstr>PowerPoint Presentation</vt:lpstr>
    </vt:vector>
  </TitlesOfParts>
  <Company>Stanford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Reducing uncertainty:  exploring the role of social cues in cross-situational word learning</dc:title>
  <dc:creator>Kyle MacDonald</dc:creator>
  <cp:lastModifiedBy>Kyle MacDonald</cp:lastModifiedBy>
  <cp:revision>156</cp:revision>
  <dcterms:created xsi:type="dcterms:W3CDTF">2014-05-08T19:34:54Z</dcterms:created>
  <dcterms:modified xsi:type="dcterms:W3CDTF">2014-05-21T20:23:26Z</dcterms:modified>
</cp:coreProperties>
</file>